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9" r:id="rId3"/>
    <p:sldId id="271" r:id="rId4"/>
    <p:sldId id="275" r:id="rId5"/>
    <p:sldId id="1549" r:id="rId6"/>
    <p:sldId id="1552" r:id="rId7"/>
    <p:sldId id="1553" r:id="rId8"/>
    <p:sldId id="1555" r:id="rId9"/>
    <p:sldId id="1541" r:id="rId10"/>
    <p:sldId id="289" r:id="rId11"/>
    <p:sldId id="268" r:id="rId12"/>
    <p:sldId id="256" r:id="rId13"/>
    <p:sldId id="258" r:id="rId14"/>
    <p:sldId id="281" r:id="rId15"/>
    <p:sldId id="282" r:id="rId16"/>
    <p:sldId id="284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985C-A504-4FB8-ABDF-4DF473F71187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E2727-9C0C-47AC-A308-31BCA049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8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A9633C-2B22-4E05-856F-7FF37C2E75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2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bd29a94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bd29a94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79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C2E1F-DACA-4C5C-B81C-EE45E9FC0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671BC-B333-43BE-B2FE-D21484DEB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6FAC5-0037-401C-8058-F6B1D2D6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F0E01E-B6CF-421E-B5F7-AAC068DB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830F43-1ED0-4292-B6AD-5C990468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1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5B56E-B66F-4B14-AA89-72D97C0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BFF433-309F-4975-ABFE-F376AB2BB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E7D9B-7918-47EB-8CE4-46266EDC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67309-A1E3-4AB0-920D-EFCF014E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8BAE6-CF2C-4DCF-8C5F-7E5E962EC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8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EEB15-A8B6-41CD-B37A-35612C218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0D0FAF-6483-4392-AB11-7182AC31A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AAFED-2A7F-4D5C-B888-AFE8C9C3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77CA3-1CD5-4D81-8073-9D6EE681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7EC54-D637-47EC-B1F4-3BA983D6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0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44359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3702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7847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9553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8807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360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87186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145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D652A-9FA4-4152-9405-83942909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2FDE8-0691-4BB7-ACFD-7FA422C19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5840F-16FF-4D53-AA48-FA3BCB29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35B62-340A-43CB-B5F6-1548E2CA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D16E8-B729-4D2F-A697-661C40F6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46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6117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2CF6B-7A3F-43FD-ABF1-FC6AA66B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4181D-F8EE-4C39-9B85-45C4C00F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6E9C0-25AE-4024-A7AF-6A59D3B8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D5DC4-370E-4B5A-846A-AB68AA2E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91FE4-9CD4-4212-8F26-F6404601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DAB67-A233-41B6-B467-ECF24249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98F9C-9C92-4585-A288-4E948D945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E69B5F-41D5-469E-974B-A4AB19970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F36970-77BC-4517-8F99-B41329A6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E174F-9A6C-4D8B-B7A5-FCF9FF80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3E6A7A-09C9-46CF-9D89-49FF58CF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7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32C18-1EFA-4917-9AFA-DE60C31F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9DD97E-5576-49F8-9119-1A369D289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EF263B-26FB-46B1-8170-46975CD7D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97262A-B146-45B3-8952-8239DBD7A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5867F-F4F4-497C-9ED5-C88CE27CD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92EB84-9D35-4B93-9C25-4F18930E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B5478D-9EAF-428C-B1B7-7DF7F7DE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917926-3C30-4B74-94D3-B2D9B3F9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3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CFBCB-4D68-4C7C-9E65-1383CDBA4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88FD2-8816-480B-8094-761CB165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B72826-9410-44F9-BB16-59DEC297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879680-6700-448B-8F8A-62C5F5EE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6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0C7E13-6305-4305-9AA0-0DCF0992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62497B-15FC-411D-A1D4-347B9CF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EC9781-351F-4053-BB67-F8DF9873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0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A3579-763A-437B-84CB-CEC20641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75182-4040-4F9C-92DA-5AAC4C98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441406-66F3-4DB9-80DC-B79E752C2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1674D1-6714-4AEE-9367-816871FC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EB4AC-DE24-41FB-94FA-C2089AA0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5D7EE5-CA1E-4CFD-88FF-82D8330B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4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4347E-007B-45FE-B23B-93B12673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C9C4C6-E377-415D-BEAD-D244C9F89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C426-9CFF-42A8-9A11-D59C1E3DB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5336A-B8BB-4734-97C8-D14B60DD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4CEBF0-B071-4356-A714-468EB3A7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1961E-E7D5-4E18-99F8-29CA7D5F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4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88EF6-0013-4076-A27A-8B08647F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ED70D-5B02-437A-95B7-1B140B138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18A63-6C7C-4D14-89C6-4F04FE07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A8A4-0C15-46AD-935E-2878A2C68A48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40AF07-12F2-4FED-A2D5-CD0578C0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4BF10D-2AE8-400E-A8CF-F9D4CDD1F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E415-A72D-42DC-8F89-06B36E105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2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82202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sk.yandex.ru/d/_3k-CpIWur9Pyw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41C5221-F4AA-4625-B102-C84C9919A357}"/>
              </a:ext>
            </a:extLst>
          </p:cNvPr>
          <p:cNvGrpSpPr/>
          <p:nvPr/>
        </p:nvGrpSpPr>
        <p:grpSpPr>
          <a:xfrm>
            <a:off x="405434" y="466160"/>
            <a:ext cx="2337766" cy="1757276"/>
            <a:chOff x="582987" y="248259"/>
            <a:chExt cx="2147924" cy="158555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16E836-CB1C-49A0-A861-5E16B5F4B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987" y="248259"/>
              <a:ext cx="2147924" cy="1182994"/>
            </a:xfrm>
            <a:prstGeom prst="rect">
              <a:avLst/>
            </a:prstGeom>
          </p:spPr>
        </p:pic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EDFAC6BF-8091-492E-8D63-E5580EC57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987" y="1433699"/>
              <a:ext cx="21479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rPr>
                <a:t>МИНИСТЕРСТВО ОБРАЗОВАНИЯ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rPr>
                <a:t>САМАРСКОЙ ОБЛАСТИ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0AE10-3D31-4FA2-9C6C-9D8DAC47FE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615" y="594286"/>
            <a:ext cx="1425697" cy="1182994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A1D67AA9-CD2B-4AEB-8D5A-576D0C8B0E14}"/>
              </a:ext>
            </a:extLst>
          </p:cNvPr>
          <p:cNvSpPr txBox="1"/>
          <p:nvPr/>
        </p:nvSpPr>
        <p:spPr>
          <a:xfrm>
            <a:off x="10610667" y="6084062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 мая2026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2D0AEF-2393-43F4-9BC8-B24D0FD92C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979" y="436815"/>
            <a:ext cx="1485375" cy="1497936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4433D162-263A-4994-8580-B96E9A3A0BF2}"/>
              </a:ext>
            </a:extLst>
          </p:cNvPr>
          <p:cNvSpPr txBox="1"/>
          <p:nvPr/>
        </p:nvSpPr>
        <p:spPr>
          <a:xfrm>
            <a:off x="405434" y="1934751"/>
            <a:ext cx="11113277" cy="403187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ru-RU" sz="3200" b="1" dirty="0" smtClean="0">
              <a:solidFill>
                <a:srgbClr val="003399"/>
              </a:solidFill>
            </a:endParaRPr>
          </a:p>
          <a:p>
            <a:pPr lvl="0">
              <a:defRPr/>
            </a:pPr>
            <a:r>
              <a:rPr lang="ru-RU" sz="3200" b="1" dirty="0" smtClean="0">
                <a:solidFill>
                  <a:srgbClr val="003399"/>
                </a:solidFill>
              </a:rPr>
              <a:t>МБОУ Школа №93 г. о. Самара</a:t>
            </a:r>
          </a:p>
          <a:p>
            <a:pPr lvl="0">
              <a:defRPr/>
            </a:pPr>
            <a:r>
              <a:rPr lang="ru-RU" sz="3200" i="1" dirty="0" smtClean="0">
                <a:solidFill>
                  <a:srgbClr val="003399"/>
                </a:solidFill>
              </a:rPr>
              <a:t>Губанова Т.С., директор</a:t>
            </a:r>
            <a:endParaRPr lang="ru-RU" sz="3200" i="1" dirty="0">
              <a:solidFill>
                <a:srgbClr val="003399"/>
              </a:solidFill>
            </a:endParaRPr>
          </a:p>
          <a:p>
            <a:pPr lvl="0">
              <a:defRPr/>
            </a:pPr>
            <a:r>
              <a:rPr lang="ru-RU" sz="3200" b="1" dirty="0" smtClean="0">
                <a:solidFill>
                  <a:srgbClr val="003399"/>
                </a:solidFill>
              </a:rPr>
              <a:t>Итоговое родительское собрание 2025-2026 уч. г.</a:t>
            </a:r>
          </a:p>
          <a:p>
            <a:pPr lvl="0">
              <a:defRPr/>
            </a:pPr>
            <a:endParaRPr lang="ru-RU" sz="3200" b="1" dirty="0">
              <a:solidFill>
                <a:srgbClr val="003399"/>
              </a:solidFill>
            </a:endParaRPr>
          </a:p>
          <a:p>
            <a:pPr lvl="0">
              <a:defRPr/>
            </a:pPr>
            <a:r>
              <a:rPr lang="ru-RU" sz="3200" b="1" dirty="0" smtClean="0">
                <a:solidFill>
                  <a:srgbClr val="003399"/>
                </a:solidFill>
              </a:rPr>
              <a:t>Формирование </a:t>
            </a:r>
            <a:r>
              <a:rPr lang="ru-RU" sz="3200" b="1" dirty="0">
                <a:solidFill>
                  <a:srgbClr val="003399"/>
                </a:solidFill>
              </a:rPr>
              <a:t>практических навыков безопасного </a:t>
            </a:r>
            <a:r>
              <a:rPr lang="ru-RU" sz="3200" dirty="0">
                <a:solidFill>
                  <a:srgbClr val="003399"/>
                </a:solidFill>
              </a:rPr>
              <a:t>поведения в образовательных организациях Самарской области </a:t>
            </a:r>
            <a:r>
              <a:rPr lang="ru-RU" sz="3200" b="1" dirty="0">
                <a:solidFill>
                  <a:srgbClr val="003399"/>
                </a:solidFill>
              </a:rPr>
              <a:t>при угрозах чрезвычайных ситуаций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2454"/>
            <a:ext cx="2493818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5754C4-67BA-4368-9A32-4A95D15ED85E}"/>
              </a:ext>
            </a:extLst>
          </p:cNvPr>
          <p:cNvSpPr txBox="1"/>
          <p:nvPr/>
        </p:nvSpPr>
        <p:spPr>
          <a:xfrm>
            <a:off x="8279476" y="394692"/>
            <a:ext cx="4080282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Список возможных укрытий: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Магазин в здании жилого дома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Аптека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Пункт выдачи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Ozon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Wildberries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Подземный переход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Подземный паркинг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Станция метро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Открытый подъезд дома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Арка здания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˗ любое углубление (бетонные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кирпичные конструкции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заборы, траншеи, ниши под балконами первых этажей.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направление пути от дома в школу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твой дом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3D271-9D10-4FBA-A6A8-5EA07E73CFE6}"/>
              </a:ext>
            </a:extLst>
          </p:cNvPr>
          <p:cNvSpPr txBox="1"/>
          <p:nvPr/>
        </p:nvSpPr>
        <p:spPr>
          <a:xfrm>
            <a:off x="437399" y="326441"/>
            <a:ext cx="6223246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Наименование образовательной организации _____________________________________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ФИО обучающегося____________________________________________________________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ФИО родителей___________________________________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(подпись)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ФИО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 руководителя_________________________________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(подпись)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2078EA-459F-440E-A777-FE93A8DEC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666" y="896660"/>
            <a:ext cx="599531" cy="570098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7664079-FCAD-44E6-8390-5E13700F1DE8}"/>
              </a:ext>
            </a:extLst>
          </p:cNvPr>
          <p:cNvSpPr/>
          <p:nvPr/>
        </p:nvSpPr>
        <p:spPr>
          <a:xfrm>
            <a:off x="356759" y="6499770"/>
            <a:ext cx="7924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Маршрут необходимо распечатать и выдать ребенку и родителям</a:t>
            </a:r>
          </a:p>
        </p:txBody>
      </p:sp>
      <p:sp>
        <p:nvSpPr>
          <p:cNvPr id="23" name="Text 0">
            <a:extLst>
              <a:ext uri="{FF2B5EF4-FFF2-40B4-BE49-F238E27FC236}">
                <a16:creationId xmlns:a16="http://schemas.microsoft.com/office/drawing/2014/main" id="{DDD56273-3739-42FD-8BC7-FF567B04F1B7}"/>
              </a:ext>
            </a:extLst>
          </p:cNvPr>
          <p:cNvSpPr/>
          <p:nvPr/>
        </p:nvSpPr>
        <p:spPr bwMode="auto">
          <a:xfrm>
            <a:off x="1744520" y="-21549"/>
            <a:ext cx="6736762" cy="371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Безопасный маршрут </a:t>
            </a:r>
            <a:r>
              <a:rPr lang="ru-RU" sz="2400" b="1" dirty="0">
                <a:solidFill>
                  <a:srgbClr val="003399"/>
                </a:solidFill>
                <a:latin typeface="Calibri" panose="020F0502020204030204"/>
                <a:cs typeface="Arial"/>
              </a:rPr>
              <a:t>Дом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-Школа-Дом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6" y="1848412"/>
            <a:ext cx="6793966" cy="43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5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29EA89-2D00-4B23-B15E-72A7750884EA}"/>
              </a:ext>
            </a:extLst>
          </p:cNvPr>
          <p:cNvSpPr txBox="1"/>
          <p:nvPr/>
        </p:nvSpPr>
        <p:spPr>
          <a:xfrm>
            <a:off x="827406" y="1888354"/>
            <a:ext cx="9112122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91AAB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defTabSz="1219062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Действия обучающихся при угрозе ракетной опасности/опасности атаки БПЛА на пути следования из дома в школу и обратно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0D6F20-6E1B-4036-BE7A-685C7BEFEAC1}"/>
              </a:ext>
            </a:extLst>
          </p:cNvPr>
          <p:cNvSpPr/>
          <p:nvPr/>
        </p:nvSpPr>
        <p:spPr>
          <a:xfrm>
            <a:off x="827406" y="5122663"/>
            <a:ext cx="5423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062">
              <a:defRPr/>
            </a:pPr>
            <a:r>
              <a:rPr lang="ru-RU" b="1" kern="0" dirty="0" err="1">
                <a:solidFill>
                  <a:prstClr val="black"/>
                </a:solidFill>
              </a:rPr>
              <a:t>Вязовкин</a:t>
            </a:r>
            <a:r>
              <a:rPr lang="ru-RU" b="1" kern="0" dirty="0">
                <a:solidFill>
                  <a:prstClr val="black"/>
                </a:solidFill>
              </a:rPr>
              <a:t> Антон Михайлович, </a:t>
            </a:r>
          </a:p>
          <a:p>
            <a:pPr lvl="0" defTabSz="1219062">
              <a:defRPr/>
            </a:pPr>
            <a:r>
              <a:rPr lang="ru-RU" kern="0" dirty="0">
                <a:solidFill>
                  <a:prstClr val="black"/>
                </a:solidFill>
              </a:rPr>
              <a:t>учитель ОБЗР МБОУ Школа № 46 </a:t>
            </a:r>
            <a:r>
              <a:rPr lang="ru-RU" kern="0" dirty="0" err="1">
                <a:solidFill>
                  <a:prstClr val="black"/>
                </a:solidFill>
              </a:rPr>
              <a:t>г.о.Самара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94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98317EEE-C83D-40FA-9E9D-9D15EADCA2C1}"/>
              </a:ext>
            </a:extLst>
          </p:cNvPr>
          <p:cNvSpPr txBox="1">
            <a:spLocks/>
          </p:cNvSpPr>
          <p:nvPr/>
        </p:nvSpPr>
        <p:spPr>
          <a:xfrm>
            <a:off x="6680522" y="988295"/>
            <a:ext cx="5161384" cy="374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Укрытие по правилу «двух стен»: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9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Правило «двух стен» описывает безопасное помещение в доме, в котором можно скрыться от выстрелов и взрывов. Между человеком и улицей должно быть минимум две стены.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Первая стена берет на себя силу взрыва – разрушиться может окно или вся стена. Вторая стена принимает на себя осколки.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solidFill>
                  <a:srgbClr val="FF0000"/>
                </a:solidFill>
              </a:rPr>
              <a:t>Самым безопасным местом в доме является комната за двумя стенами от улицы и без окон: коридор, прихожая, ванная, туалет.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FF753AB-67F6-4AF1-8082-9D5815F62A29}"/>
              </a:ext>
            </a:extLst>
          </p:cNvPr>
          <p:cNvCxnSpPr>
            <a:cxnSpLocks/>
          </p:cNvCxnSpPr>
          <p:nvPr/>
        </p:nvCxnSpPr>
        <p:spPr>
          <a:xfrm>
            <a:off x="6546875" y="1098670"/>
            <a:ext cx="0" cy="3878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8">
            <a:extLst>
              <a:ext uri="{FF2B5EF4-FFF2-40B4-BE49-F238E27FC236}">
                <a16:creationId xmlns:a16="http://schemas.microsoft.com/office/drawing/2014/main" id="{EE3BAD07-C3D6-48AC-BFC2-81121321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58" y="182921"/>
            <a:ext cx="10272382" cy="5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77" tIns="60940" rIns="121877" bIns="60940">
            <a:spAutoFit/>
          </a:bodyPr>
          <a:lstStyle/>
          <a:p>
            <a:pPr defTabSz="1219062"/>
            <a:r>
              <a:rPr lang="ru-RU" sz="2800" b="1" dirty="0">
                <a:solidFill>
                  <a:srgbClr val="003399"/>
                </a:solidFill>
                <a:cs typeface="Arial"/>
              </a:rPr>
              <a:t>Возможные укрытия на пути следования обучающихся в школу</a:t>
            </a:r>
            <a:endParaRPr lang="ru-RU" sz="2933" b="1" dirty="0">
              <a:solidFill>
                <a:srgbClr val="3333CC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39E103-B90E-40E6-B5A8-C4AC9B028149}"/>
              </a:ext>
            </a:extLst>
          </p:cNvPr>
          <p:cNvSpPr txBox="1"/>
          <p:nvPr/>
        </p:nvSpPr>
        <p:spPr>
          <a:xfrm>
            <a:off x="1232880" y="895330"/>
            <a:ext cx="5061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Ближайшее здание (магазин в здании жилого дома, аптека, пункт выдачи </a:t>
            </a:r>
            <a:r>
              <a:rPr lang="ru-RU" dirty="0" err="1"/>
              <a:t>Ozon</a:t>
            </a:r>
            <a:r>
              <a:rPr lang="ru-RU" dirty="0"/>
              <a:t>, </a:t>
            </a:r>
            <a:r>
              <a:rPr lang="ru-RU" dirty="0" err="1"/>
              <a:t>Wildberries</a:t>
            </a:r>
            <a:r>
              <a:rPr lang="ru-RU" dirty="0"/>
              <a:t>…)</a:t>
            </a:r>
          </a:p>
        </p:txBody>
      </p:sp>
      <p:pic>
        <p:nvPicPr>
          <p:cNvPr id="48" name="Picture 2" descr="Picture background">
            <a:extLst>
              <a:ext uri="{FF2B5EF4-FFF2-40B4-BE49-F238E27FC236}">
                <a16:creationId xmlns:a16="http://schemas.microsoft.com/office/drawing/2014/main" id="{AAA3C51D-3057-43D2-8D10-5ABD8B83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965571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EEA47BD-EB59-4359-B8C7-7981E19902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1" y="1651924"/>
            <a:ext cx="670434" cy="42527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23BA06A-4E3D-4BF7-B8EC-6988BAAD5573}"/>
              </a:ext>
            </a:extLst>
          </p:cNvPr>
          <p:cNvSpPr txBox="1"/>
          <p:nvPr/>
        </p:nvSpPr>
        <p:spPr>
          <a:xfrm>
            <a:off x="1232880" y="2191777"/>
            <a:ext cx="248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Подземный переход</a:t>
            </a:r>
          </a:p>
        </p:txBody>
      </p:sp>
      <p:pic>
        <p:nvPicPr>
          <p:cNvPr id="52" name="Picture 2" descr="Picture background">
            <a:extLst>
              <a:ext uri="{FF2B5EF4-FFF2-40B4-BE49-F238E27FC236}">
                <a16:creationId xmlns:a16="http://schemas.microsoft.com/office/drawing/2014/main" id="{61E55CD0-A200-4F02-BA0A-B2367515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2231311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9606EDD-2A23-4210-AC6B-5C9F8E22778D}"/>
              </a:ext>
            </a:extLst>
          </p:cNvPr>
          <p:cNvSpPr txBox="1"/>
          <p:nvPr/>
        </p:nvSpPr>
        <p:spPr>
          <a:xfrm>
            <a:off x="1232880" y="2996636"/>
            <a:ext cx="236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Подземный паркинг </a:t>
            </a:r>
          </a:p>
        </p:txBody>
      </p:sp>
      <p:pic>
        <p:nvPicPr>
          <p:cNvPr id="55" name="Picture 2" descr="Picture background">
            <a:extLst>
              <a:ext uri="{FF2B5EF4-FFF2-40B4-BE49-F238E27FC236}">
                <a16:creationId xmlns:a16="http://schemas.microsoft.com/office/drawing/2014/main" id="{80C96FD9-ED7D-4898-892D-B63B2ECF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2245964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Picture background">
            <a:extLst>
              <a:ext uri="{FF2B5EF4-FFF2-40B4-BE49-F238E27FC236}">
                <a16:creationId xmlns:a16="http://schemas.microsoft.com/office/drawing/2014/main" id="{41AA4BC8-7B90-479A-8AD2-D2F6AB1B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2890338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0B73799-A4C3-4906-B78F-EC9D2682B77D}"/>
              </a:ext>
            </a:extLst>
          </p:cNvPr>
          <p:cNvSpPr txBox="1"/>
          <p:nvPr/>
        </p:nvSpPr>
        <p:spPr>
          <a:xfrm>
            <a:off x="1232880" y="3677486"/>
            <a:ext cx="1808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Станция метро</a:t>
            </a:r>
          </a:p>
        </p:txBody>
      </p:sp>
      <p:pic>
        <p:nvPicPr>
          <p:cNvPr id="61" name="Picture 2" descr="Picture background">
            <a:extLst>
              <a:ext uri="{FF2B5EF4-FFF2-40B4-BE49-F238E27FC236}">
                <a16:creationId xmlns:a16="http://schemas.microsoft.com/office/drawing/2014/main" id="{E74B324F-3B55-45DD-B0C7-6C72859C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3640418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5D42F9C-AF0E-48BF-B4F6-F2BEBB175B15}"/>
              </a:ext>
            </a:extLst>
          </p:cNvPr>
          <p:cNvSpPr txBox="1"/>
          <p:nvPr/>
        </p:nvSpPr>
        <p:spPr>
          <a:xfrm>
            <a:off x="1232880" y="4536765"/>
            <a:ext cx="2629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Открытый подъезд дома</a:t>
            </a:r>
          </a:p>
        </p:txBody>
      </p:sp>
      <p:pic>
        <p:nvPicPr>
          <p:cNvPr id="64" name="Picture 2" descr="Picture background">
            <a:extLst>
              <a:ext uri="{FF2B5EF4-FFF2-40B4-BE49-F238E27FC236}">
                <a16:creationId xmlns:a16="http://schemas.microsoft.com/office/drawing/2014/main" id="{DC0C6E5C-369F-4856-BC68-43FD6AFA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4470855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933277D-1CC0-494B-8C53-ADFE727D0392}"/>
              </a:ext>
            </a:extLst>
          </p:cNvPr>
          <p:cNvSpPr txBox="1"/>
          <p:nvPr/>
        </p:nvSpPr>
        <p:spPr>
          <a:xfrm>
            <a:off x="1232880" y="5196594"/>
            <a:ext cx="1626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Арка здания</a:t>
            </a:r>
          </a:p>
        </p:txBody>
      </p:sp>
      <p:pic>
        <p:nvPicPr>
          <p:cNvPr id="67" name="Picture 2" descr="Picture background">
            <a:extLst>
              <a:ext uri="{FF2B5EF4-FFF2-40B4-BE49-F238E27FC236}">
                <a16:creationId xmlns:a16="http://schemas.microsoft.com/office/drawing/2014/main" id="{56A06A7E-0941-462C-8E64-B78E8A80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5168649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Picture background">
            <a:extLst>
              <a:ext uri="{FF2B5EF4-FFF2-40B4-BE49-F238E27FC236}">
                <a16:creationId xmlns:a16="http://schemas.microsoft.com/office/drawing/2014/main" id="{2953B1AF-D589-4903-8DB1-0BF669C5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61" y="5883722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12A415C-D514-4936-8C8A-A200719F5CB2}"/>
              </a:ext>
            </a:extLst>
          </p:cNvPr>
          <p:cNvSpPr txBox="1"/>
          <p:nvPr/>
        </p:nvSpPr>
        <p:spPr>
          <a:xfrm>
            <a:off x="1232881" y="5816029"/>
            <a:ext cx="811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В крайних случаях:</a:t>
            </a:r>
          </a:p>
          <a:p>
            <a:pPr marL="0" indent="0">
              <a:buNone/>
            </a:pPr>
            <a:r>
              <a:rPr lang="ru-RU" dirty="0"/>
              <a:t>любое углубление, выступ, яма, бетонные или кирпичные конструкции (заборы), траншеи, ниши под балконами первых этажей.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1EA40EA4-4FBF-44B5-AF1A-CF4533064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1822" y="4768947"/>
            <a:ext cx="2523562" cy="14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3646EB-81B6-46F6-BFCC-CBCB7953A284}"/>
              </a:ext>
            </a:extLst>
          </p:cNvPr>
          <p:cNvSpPr/>
          <p:nvPr/>
        </p:nvSpPr>
        <p:spPr>
          <a:xfrm>
            <a:off x="1173603" y="1551907"/>
            <a:ext cx="5180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использовать торговый центр с открытым остеклением</a:t>
            </a:r>
          </a:p>
        </p:txBody>
      </p:sp>
    </p:spTree>
    <p:extLst>
      <p:ext uri="{BB962C8B-B14F-4D97-AF65-F5344CB8AC3E}">
        <p14:creationId xmlns:p14="http://schemas.microsoft.com/office/powerpoint/2010/main" val="159039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">
            <a:extLst>
              <a:ext uri="{FF2B5EF4-FFF2-40B4-BE49-F238E27FC236}">
                <a16:creationId xmlns:a16="http://schemas.microsoft.com/office/drawing/2014/main" id="{E36AD9EF-2356-4413-B5AA-73959E77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05179"/>
            <a:ext cx="12269755" cy="9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77" tIns="60940" rIns="121877" bIns="60940">
            <a:spAutoFit/>
          </a:bodyPr>
          <a:lstStyle/>
          <a:p>
            <a:pPr algn="ctr" defTabSz="1219062"/>
            <a:r>
              <a:rPr lang="ru-RU" sz="2600" b="1" dirty="0">
                <a:solidFill>
                  <a:srgbClr val="003399"/>
                </a:solidFill>
                <a:cs typeface="Arial"/>
              </a:rPr>
              <a:t>Алгоритмы действий обучающихся при угрозе ракетной опасности/опасности атаки БПЛА на пути следования обучающихся в школу/из школы</a:t>
            </a:r>
            <a:endParaRPr lang="ru-RU" sz="2600" b="1" dirty="0">
              <a:solidFill>
                <a:srgbClr val="3333CC"/>
              </a:solidFill>
              <a:latin typeface="Calibri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4DB593D-E076-4107-B1CB-654D94C2E617}"/>
              </a:ext>
            </a:extLst>
          </p:cNvPr>
          <p:cNvSpPr txBox="1">
            <a:spLocks/>
          </p:cNvSpPr>
          <p:nvPr/>
        </p:nvSpPr>
        <p:spPr>
          <a:xfrm>
            <a:off x="1072241" y="2133937"/>
            <a:ext cx="10129219" cy="50665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не пользоваться лифтом;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сообщить родителям и классному руководителю о своем местонахождении;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найти место дома без окон, между несущих стен (чаще всего это коридор, прихожая, ванная комната, туалет), находиться по правилу «двух стен»;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сесть на пол;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ни в коем случае не подходить к окнам;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не снимать/не фотографировать на телефон, фотоаппарат объекты опасности;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по возможности иметь доступ к информационному каналу (канал МАКС), где будет передаваться информация от официальных служб;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dirty="0"/>
              <a:t>- находиться дома до отмены сигнала «Ракетная опасность», «Опасности атаки БПЛА».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018ED-960C-464B-94B3-4932BEA0FDD3}"/>
              </a:ext>
            </a:extLst>
          </p:cNvPr>
          <p:cNvSpPr txBox="1"/>
          <p:nvPr/>
        </p:nvSpPr>
        <p:spPr>
          <a:xfrm>
            <a:off x="605319" y="1098671"/>
            <a:ext cx="109594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 </a:t>
            </a:r>
            <a:r>
              <a:rPr lang="ru-RU" sz="2000" dirty="0"/>
              <a:t>Если обучающийся получает сигнал на пути следования и находится </a:t>
            </a:r>
            <a:r>
              <a:rPr lang="ru-RU" sz="2000" b="1" dirty="0">
                <a:solidFill>
                  <a:srgbClr val="FF0000"/>
                </a:solidFill>
              </a:rPr>
              <a:t>близко к дому (здание дома в зоне непосредственной видимости)</a:t>
            </a:r>
            <a:r>
              <a:rPr lang="ru-RU" sz="2000" dirty="0"/>
              <a:t>, то он </a:t>
            </a:r>
            <a:r>
              <a:rPr lang="ru-RU" sz="2000" b="1" dirty="0">
                <a:solidFill>
                  <a:srgbClr val="FF0000"/>
                </a:solidFill>
              </a:rPr>
              <a:t>возвращается домой.</a:t>
            </a:r>
            <a:r>
              <a:rPr lang="ru-RU" sz="2000" dirty="0"/>
              <a:t> При этом необходимо:</a:t>
            </a:r>
          </a:p>
        </p:txBody>
      </p:sp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5830BCAF-D1E7-43BF-8D9A-B4593E69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48" y="2578708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EEFAA8FD-32DF-45FF-94BC-66192311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48" y="3084558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68E4E39D-4127-4BBE-BC13-41DDB328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48" y="3657541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9E24E827-EDA2-4522-A8B8-7472BA2A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48" y="4153295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975794FA-FD8F-4F2E-BBFC-07A2C1D4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48" y="2037663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15A60EC3-9649-47D7-801F-244B2629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16" y="4589730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>
            <a:extLst>
              <a:ext uri="{FF2B5EF4-FFF2-40B4-BE49-F238E27FC236}">
                <a16:creationId xmlns:a16="http://schemas.microsoft.com/office/drawing/2014/main" id="{706A2070-4B0F-4378-A64E-B4EB43D1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16" y="5085484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BC889E8C-74A4-46CF-A5F5-C7077AAD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70" y="5759329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ADC9936D-7AAE-4A14-A347-05CEDE50A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4047" y="1833352"/>
            <a:ext cx="883920" cy="73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токовое векторное изображение &quot;No closed window icon and open window for fresh ">
            <a:extLst>
              <a:ext uri="{FF2B5EF4-FFF2-40B4-BE49-F238E27FC236}">
                <a16:creationId xmlns:a16="http://schemas.microsoft.com/office/drawing/2014/main" id="{8040C6AB-2422-4AA6-B546-DDCE678C4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590" y="3744576"/>
            <a:ext cx="798075" cy="8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9A6B94E-F28E-46A1-A1DD-620A6C95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3843" y="4196881"/>
            <a:ext cx="940631" cy="9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E702A7-A41E-4D24-AC2C-71EB85E9C9D3}"/>
              </a:ext>
            </a:extLst>
          </p:cNvPr>
          <p:cNvSpPr txBox="1"/>
          <p:nvPr/>
        </p:nvSpPr>
        <p:spPr>
          <a:xfrm>
            <a:off x="9527237" y="6428864"/>
            <a:ext cx="250786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НАУЧИТЕ ЭТОМУ ДЕТЕЙ</a:t>
            </a:r>
          </a:p>
        </p:txBody>
      </p:sp>
    </p:spTree>
    <p:extLst>
      <p:ext uri="{BB962C8B-B14F-4D97-AF65-F5344CB8AC3E}">
        <p14:creationId xmlns:p14="http://schemas.microsoft.com/office/powerpoint/2010/main" val="379443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1F75E9-7731-470E-88F1-B3853E20E613}"/>
              </a:ext>
            </a:extLst>
          </p:cNvPr>
          <p:cNvSpPr txBox="1"/>
          <p:nvPr/>
        </p:nvSpPr>
        <p:spPr>
          <a:xfrm>
            <a:off x="125596" y="1167525"/>
            <a:ext cx="11616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/>
              <a:t>Если обучающийся получает сигнал на пути следования и находится </a:t>
            </a:r>
            <a:r>
              <a:rPr lang="ru-RU" sz="2400" b="1" dirty="0">
                <a:solidFill>
                  <a:srgbClr val="FF0000"/>
                </a:solidFill>
              </a:rPr>
              <a:t>близко к школе (здание школы в зоне непосредственной видимости)</a:t>
            </a:r>
            <a:r>
              <a:rPr lang="ru-RU" sz="2400" dirty="0"/>
              <a:t>, то он </a:t>
            </a:r>
            <a:r>
              <a:rPr lang="ru-RU" sz="2400" b="1" dirty="0">
                <a:solidFill>
                  <a:srgbClr val="FF0000"/>
                </a:solidFill>
              </a:rPr>
              <a:t>направляется в школу.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При этом необходимо</a:t>
            </a:r>
            <a:r>
              <a:rPr lang="ru-RU" sz="20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8FE18-132D-420D-8015-C575ED93ADF4}"/>
              </a:ext>
            </a:extLst>
          </p:cNvPr>
          <p:cNvSpPr txBox="1"/>
          <p:nvPr/>
        </p:nvSpPr>
        <p:spPr>
          <a:xfrm>
            <a:off x="3112936" y="2179987"/>
            <a:ext cx="79021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- сообщить родителям и классному руководителю о своем местонахождении;</a:t>
            </a:r>
          </a:p>
          <a:p>
            <a:pPr marL="0" indent="0" algn="just">
              <a:buNone/>
            </a:pPr>
            <a:r>
              <a:rPr lang="ru-RU" sz="2400" dirty="0"/>
              <a:t>- следовать инструкциям учителей.</a:t>
            </a:r>
          </a:p>
        </p:txBody>
      </p:sp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07174FC6-4F80-4CCB-9C77-B91135DF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259" y="2244495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2E2E7E38-7F1E-4DD0-AC0E-E029281E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259" y="2868023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B19F9-AFEF-449E-9D43-46BC144C1DEA}"/>
              </a:ext>
            </a:extLst>
          </p:cNvPr>
          <p:cNvSpPr txBox="1"/>
          <p:nvPr/>
        </p:nvSpPr>
        <p:spPr>
          <a:xfrm>
            <a:off x="2276429" y="3338621"/>
            <a:ext cx="8412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/>
              <a:t>Если обучающийся </a:t>
            </a:r>
            <a:r>
              <a:rPr lang="ru-RU" sz="2400" b="1" dirty="0">
                <a:solidFill>
                  <a:srgbClr val="FF0000"/>
                </a:solidFill>
              </a:rPr>
              <a:t>в транспорте/на улице, </a:t>
            </a:r>
            <a:r>
              <a:rPr lang="ru-RU" sz="2400" dirty="0"/>
              <a:t>то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необходимо: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EA87EFDE-86B9-4766-A8AB-7967748E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49" y="3761546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EC287BF1-515C-4D1C-A7DE-49E9383D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49" y="4805418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99DC737B-AA6F-471A-9962-017A8855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49" y="5343440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12771627-53EA-433E-AB68-73229ABD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99" y="5927849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0E043D-6AA1-4A10-B88D-A9F95E373ECB}"/>
              </a:ext>
            </a:extLst>
          </p:cNvPr>
          <p:cNvSpPr txBox="1"/>
          <p:nvPr/>
        </p:nvSpPr>
        <p:spPr>
          <a:xfrm>
            <a:off x="1344794" y="3750919"/>
            <a:ext cx="1052716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300" dirty="0"/>
              <a:t>- покинуть транспорт и направиться к ближайшему доступному укрытию (ближайшее здание, подземный переход, подземный паркинг, станция метро, открытый подъезд дома, арка здания и т.д.);</a:t>
            </a:r>
          </a:p>
          <a:p>
            <a:pPr marL="0" indent="0" algn="just">
              <a:buNone/>
            </a:pPr>
            <a:r>
              <a:rPr lang="ru-RU" sz="2300" dirty="0"/>
              <a:t>- сообщить родителям и классному руководителю о своем местонахождении;</a:t>
            </a:r>
          </a:p>
          <a:p>
            <a:pPr marL="0" indent="0" algn="just">
              <a:buNone/>
            </a:pPr>
            <a:r>
              <a:rPr lang="ru-RU" sz="2300" dirty="0"/>
              <a:t>- находиться в укрытии до отмены опасности или особых инструкций родителей;</a:t>
            </a:r>
          </a:p>
          <a:p>
            <a:pPr marL="0" indent="0" algn="just">
              <a:buNone/>
            </a:pPr>
            <a:r>
              <a:rPr lang="ru-RU" sz="2300" dirty="0"/>
              <a:t>- если слышны сильные хлопки/взрывы, незамедлительно лечь на землю и закрыть голову руками, по возможности за бордюром или любым другим выступом.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AA8BAD-D382-4BA2-BC68-196D36E227B4}"/>
              </a:ext>
            </a:extLst>
          </p:cNvPr>
          <p:cNvSpPr txBox="1"/>
          <p:nvPr/>
        </p:nvSpPr>
        <p:spPr>
          <a:xfrm>
            <a:off x="9434976" y="6433699"/>
            <a:ext cx="250786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НАУЧИТЕ ЭТОМУ ДЕТЕЙ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F485D58E-E32A-41C0-9096-D2A887E2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05179"/>
            <a:ext cx="12269755" cy="9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77" tIns="60940" rIns="121877" bIns="60940">
            <a:spAutoFit/>
          </a:bodyPr>
          <a:lstStyle/>
          <a:p>
            <a:pPr algn="ctr" defTabSz="1219062"/>
            <a:r>
              <a:rPr lang="ru-RU" sz="2600" b="1" dirty="0">
                <a:solidFill>
                  <a:srgbClr val="003399"/>
                </a:solidFill>
                <a:cs typeface="Arial"/>
              </a:rPr>
              <a:t>Алгоритмы действий обучающихся при угрозе ракетной опасности/опасности атаки БПЛА на пути следования обучающихся в школу/из школы</a:t>
            </a:r>
            <a:endParaRPr lang="ru-RU" sz="2600" b="1" dirty="0">
              <a:solidFill>
                <a:srgbClr val="3333C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02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1CC552-6439-47CF-A2E2-4FBCDB5DE061}"/>
              </a:ext>
            </a:extLst>
          </p:cNvPr>
          <p:cNvSpPr txBox="1">
            <a:spLocks/>
          </p:cNvSpPr>
          <p:nvPr/>
        </p:nvSpPr>
        <p:spPr>
          <a:xfrm>
            <a:off x="782994" y="1972243"/>
            <a:ext cx="11235612" cy="24744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/>
              <a:t>- не сбивать БПЛА;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/>
              <a:t>- не снимать/не фотографировать БПЛА;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/>
              <a:t>- скрыться из вида БПЛА за доступными укрытиями;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600" dirty="0"/>
              <a:t>- не выходить из укрытия до отбоя;</a:t>
            </a:r>
          </a:p>
          <a:p>
            <a:pPr algn="just">
              <a:buFontTx/>
              <a:buChar char="-"/>
            </a:pPr>
            <a:r>
              <a:rPr lang="ru-RU" sz="2600" dirty="0"/>
              <a:t>если увидели упавший объект или его часть, не приближаться, сообщить взрослым или позвонить по телефону 112.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BB1B8-51E3-49D4-A513-B61287745354}"/>
              </a:ext>
            </a:extLst>
          </p:cNvPr>
          <p:cNvSpPr txBox="1"/>
          <p:nvPr/>
        </p:nvSpPr>
        <p:spPr>
          <a:xfrm>
            <a:off x="4160520" y="117955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Если </a:t>
            </a:r>
            <a:r>
              <a:rPr lang="ru-RU" sz="2400" b="1" dirty="0">
                <a:solidFill>
                  <a:srgbClr val="FF0000"/>
                </a:solidFill>
              </a:rPr>
              <a:t>в поле зрения попал БПЛА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C548F-7113-437A-831C-F6FE14DF6198}"/>
              </a:ext>
            </a:extLst>
          </p:cNvPr>
          <p:cNvSpPr txBox="1"/>
          <p:nvPr/>
        </p:nvSpPr>
        <p:spPr>
          <a:xfrm>
            <a:off x="2621280" y="5029445"/>
            <a:ext cx="731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Если обучающийся находится </a:t>
            </a:r>
            <a:r>
              <a:rPr lang="ru-RU" sz="2400" b="1" dirty="0">
                <a:solidFill>
                  <a:srgbClr val="FF0000"/>
                </a:solidFill>
              </a:rPr>
              <a:t>в школьном автобусе: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79B52-66F6-4799-9BA2-004F2954C299}"/>
              </a:ext>
            </a:extLst>
          </p:cNvPr>
          <p:cNvSpPr txBox="1"/>
          <p:nvPr/>
        </p:nvSpPr>
        <p:spPr>
          <a:xfrm>
            <a:off x="2133600" y="5593979"/>
            <a:ext cx="75142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/>
              <a:t> следовать инструкциям водителя автобуса и/или сопровождающего педагога.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249536EE-7972-4AFA-B587-5001DE9FF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08" y="1858506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499DEB15-BE87-41A3-BD6E-355BC778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08" y="2364356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8759D194-DB9E-4B37-B6D1-E577D4229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08" y="2870206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67B4E80E-A608-4EA1-AF7A-D8A58A21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08" y="3355813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2A1124EA-5A9E-4D16-A43E-C4F25237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08" y="3861663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397B2A43-A330-474D-96F8-DC4DE97C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90" y="5525720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8E581F-0555-4070-BB8E-40C73DDEF09D}"/>
              </a:ext>
            </a:extLst>
          </p:cNvPr>
          <p:cNvSpPr txBox="1"/>
          <p:nvPr/>
        </p:nvSpPr>
        <p:spPr>
          <a:xfrm>
            <a:off x="9317736" y="6314827"/>
            <a:ext cx="250786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НАУЧИТЕ ЭТОМУ ДЕТЕЙ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B8EEC64D-DDB7-41EF-A747-68093E1B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05179"/>
            <a:ext cx="12269755" cy="9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77" tIns="60940" rIns="121877" bIns="60940">
            <a:spAutoFit/>
          </a:bodyPr>
          <a:lstStyle/>
          <a:p>
            <a:pPr algn="ctr" defTabSz="1219062"/>
            <a:r>
              <a:rPr lang="ru-RU" sz="2600" b="1" dirty="0">
                <a:solidFill>
                  <a:srgbClr val="003399"/>
                </a:solidFill>
                <a:cs typeface="Arial"/>
              </a:rPr>
              <a:t>Алгоритмы действий обучающихся при угрозе ракетной опасности/опасности атаки БПЛА на пути следования обучающихся в школу/из школы</a:t>
            </a:r>
            <a:endParaRPr lang="ru-RU" sz="2600" b="1" dirty="0">
              <a:solidFill>
                <a:srgbClr val="3333C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2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355699" y="412889"/>
            <a:ext cx="1288677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rgbClr val="984807"/>
              </a:buClr>
              <a:buSzPts val="1400"/>
              <a:defRPr/>
            </a:pPr>
            <a:r>
              <a:rPr lang="ru" b="1" kern="1200" dirty="0" smtClean="0">
                <a:solidFill>
                  <a:srgbClr val="003399"/>
                </a:solidFill>
                <a:latin typeface="Calibri" panose="020F0502020204030204"/>
                <a:ea typeface="+mn-ea"/>
                <a:sym typeface="Century Gothic"/>
              </a:rPr>
              <a:t>Отчет о </a:t>
            </a:r>
            <a:r>
              <a:rPr lang="ru" b="1" kern="1200" dirty="0" smtClean="0">
                <a:solidFill>
                  <a:srgbClr val="00B050"/>
                </a:solidFill>
                <a:latin typeface="Calibri" panose="020F0502020204030204"/>
                <a:ea typeface="+mn-ea"/>
                <a:sym typeface="Century Gothic"/>
              </a:rPr>
              <a:t>проведенных</a:t>
            </a:r>
            <a:r>
              <a:rPr lang="ru" b="1" kern="1200" dirty="0" smtClean="0">
                <a:solidFill>
                  <a:srgbClr val="003399"/>
                </a:solidFill>
                <a:latin typeface="Calibri" panose="020F0502020204030204"/>
                <a:ea typeface="+mn-ea"/>
                <a:sym typeface="Century Gothic"/>
              </a:rPr>
              <a:t> и </a:t>
            </a:r>
            <a:r>
              <a:rPr lang="ru" b="1" kern="1200" dirty="0" smtClean="0">
                <a:solidFill>
                  <a:srgbClr val="FF0000"/>
                </a:solidFill>
                <a:latin typeface="Calibri" panose="020F0502020204030204"/>
                <a:ea typeface="+mn-ea"/>
                <a:sym typeface="Century Gothic"/>
              </a:rPr>
              <a:t>планируемых</a:t>
            </a:r>
            <a:r>
              <a:rPr lang="ru" b="1" kern="1200" dirty="0" smtClean="0">
                <a:solidFill>
                  <a:srgbClr val="003399"/>
                </a:solidFill>
                <a:latin typeface="Calibri" panose="020F0502020204030204"/>
                <a:ea typeface="+mn-ea"/>
                <a:sym typeface="Century Gothic"/>
              </a:rPr>
              <a:t> работ по развитию ОО</a:t>
            </a:r>
            <a:endParaRPr b="1" kern="1200" dirty="0">
              <a:solidFill>
                <a:srgbClr val="003399"/>
              </a:solidFill>
              <a:latin typeface="Calibri" panose="020F0502020204030204"/>
              <a:ea typeface="+mn-ea"/>
              <a:sym typeface="Century Gothic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09800" y="1176489"/>
            <a:ext cx="5329000" cy="547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Внедрены специальные курсы инженерной направленности для 7, 8 и 10 классов</a:t>
            </a:r>
            <a:r>
              <a:rPr lang="ru-RU" sz="2000" kern="0" dirty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</a:t>
            </a: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(управление БПЛА, программирование, 3Д-моделирование);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Предложена ПОУ по изучению китайского языка;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Проведен капитальный ремонт оконных конструкций,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Проведен ремонт входной зоны (реконструкция СКУД, установка поста охраны)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Замена дверей у охраны, в медицинском пункте, в кабинете логопеда, психолога;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00B05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Произведен ремонт эвакуационной лестницы при выходе из актового зала</a:t>
            </a:r>
          </a:p>
        </p:txBody>
      </p:sp>
      <p:sp>
        <p:nvSpPr>
          <p:cNvPr id="5" name="Google Shape;93;p17"/>
          <p:cNvSpPr txBox="1"/>
          <p:nvPr/>
        </p:nvSpPr>
        <p:spPr>
          <a:xfrm>
            <a:off x="6142562" y="1176489"/>
            <a:ext cx="4885655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Установка спортивной </a:t>
            </a:r>
            <a:r>
              <a:rPr lang="ru-RU" sz="2000" kern="0" dirty="0" err="1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воркаут</a:t>
            </a: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площадки </a:t>
            </a:r>
            <a:r>
              <a:rPr lang="en-US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</a:t>
            </a: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10х10 </a:t>
            </a:r>
            <a:r>
              <a:rPr lang="ru-RU" sz="2000" kern="0" dirty="0" err="1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кв.м</a:t>
            </a: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.; 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Ремонт входной зоны;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Закупка демонстрационных столов и монтаж подиумов в кабинетах естественно-научного цикла;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Замена шкафов в кабинете труда (девочки);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Ремонт кабинета 301 – информатика;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Мелкие ремонтные работы и покраска рекреационных зон;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Мелкий ремонт в библиотеке;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Ремонт в туалете на 4 этаже;</a:t>
            </a:r>
          </a:p>
          <a:p>
            <a:pPr marL="609585" indent="-406390" defTabSz="1219170">
              <a:buClr>
                <a:srgbClr val="073763"/>
              </a:buClr>
              <a:buSzPts val="1200"/>
              <a:buFont typeface="Wingdings" panose="05000000000000000000" pitchFamily="2" charset="2"/>
              <a:buChar char="ü"/>
            </a:pPr>
            <a:r>
              <a:rPr lang="ru-RU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Ремонтно-сварочные работы на решетках на окнах на первом этаже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A32A438C-030D-4026-9974-7D3A4B306F1F}"/>
              </a:ext>
            </a:extLst>
          </p:cNvPr>
          <p:cNvSpPr/>
          <p:nvPr/>
        </p:nvSpPr>
        <p:spPr bwMode="auto">
          <a:xfrm>
            <a:off x="2592779" y="124648"/>
            <a:ext cx="7428074" cy="446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Сигналы оповещения гражданской обороны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B6B3274-230F-42A7-9BDB-46005EC40C29}"/>
              </a:ext>
            </a:extLst>
          </p:cNvPr>
          <p:cNvCxnSpPr>
            <a:cxnSpLocks/>
          </p:cNvCxnSpPr>
          <p:nvPr/>
        </p:nvCxnSpPr>
        <p:spPr>
          <a:xfrm>
            <a:off x="3555574" y="2190157"/>
            <a:ext cx="0" cy="35522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A961421-7E25-4E5C-8865-27264E63300F}"/>
              </a:ext>
            </a:extLst>
          </p:cNvPr>
          <p:cNvCxnSpPr>
            <a:cxnSpLocks/>
          </p:cNvCxnSpPr>
          <p:nvPr/>
        </p:nvCxnSpPr>
        <p:spPr>
          <a:xfrm>
            <a:off x="7593340" y="2088189"/>
            <a:ext cx="14095" cy="172733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14E8A11-0F0C-4D57-9AB3-667E8E76C0D7}"/>
              </a:ext>
            </a:extLst>
          </p:cNvPr>
          <p:cNvSpPr txBox="1"/>
          <p:nvPr/>
        </p:nvSpPr>
        <p:spPr>
          <a:xfrm>
            <a:off x="7817520" y="2362466"/>
            <a:ext cx="4282488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92929"/>
                </a:solidFill>
              </a:rPr>
              <a:t>Э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то </a:t>
            </a:r>
            <a:r>
              <a:rPr lang="ru-RU" sz="1400" b="0" i="0" dirty="0">
                <a:solidFill>
                  <a:srgbClr val="32414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 сигнал гражданской обороны, предупреждающий о </a:t>
            </a:r>
            <a:r>
              <a:rPr lang="ru-RU" sz="1400" b="1" i="0" dirty="0">
                <a:solidFill>
                  <a:srgbClr val="FF0000"/>
                </a:solidFill>
                <a:effectLst/>
              </a:rPr>
              <a:t>непосредственном нападении противника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, который использует ракеты.</a:t>
            </a:r>
          </a:p>
          <a:p>
            <a:r>
              <a:rPr lang="ru-RU" sz="1400" b="0" i="0" dirty="0">
                <a:solidFill>
                  <a:srgbClr val="292929"/>
                </a:solidFill>
                <a:effectLst/>
              </a:rPr>
              <a:t>Сигнал сопровождается речевым или текстовым сообщением </a:t>
            </a:r>
            <a:r>
              <a:rPr lang="ru-RU" sz="1400" b="1" i="0" dirty="0">
                <a:solidFill>
                  <a:srgbClr val="FF0000"/>
                </a:solidFill>
                <a:effectLst/>
              </a:rPr>
              <a:t>«Внимание! Граждане! Ракетная опасность!»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AF20E3-83C5-4796-ACA2-9961C5F33687}"/>
              </a:ext>
            </a:extLst>
          </p:cNvPr>
          <p:cNvSpPr txBox="1"/>
          <p:nvPr/>
        </p:nvSpPr>
        <p:spPr>
          <a:xfrm>
            <a:off x="8188146" y="3871024"/>
            <a:ext cx="3857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400" b="1" dirty="0">
                <a:solidFill>
                  <a:srgbClr val="595959"/>
                </a:solidFill>
                <a:effectLst/>
                <a:cs typeface="Calibri" panose="020F0502020204030204" pitchFamily="34" charset="0"/>
              </a:rPr>
              <a:t>Как передается сигнал «Ракетная опасность»:</a:t>
            </a:r>
          </a:p>
        </p:txBody>
      </p:sp>
      <p:pic>
        <p:nvPicPr>
          <p:cNvPr id="32" name="Picture 2" descr="Picture background">
            <a:extLst>
              <a:ext uri="{FF2B5EF4-FFF2-40B4-BE49-F238E27FC236}">
                <a16:creationId xmlns:a16="http://schemas.microsoft.com/office/drawing/2014/main" id="{33299008-9719-4B33-8190-1962718F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601" y="3873300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9B5138C-4EE8-40E3-8C03-04B4786AA8F0}"/>
              </a:ext>
            </a:extLst>
          </p:cNvPr>
          <p:cNvSpPr txBox="1"/>
          <p:nvPr/>
        </p:nvSpPr>
        <p:spPr>
          <a:xfrm>
            <a:off x="193269" y="2374040"/>
            <a:ext cx="322953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241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1400" b="0" i="0" dirty="0">
                <a:solidFill>
                  <a:srgbClr val="32414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 ‒ форма оповещения, которую вводят при </a:t>
            </a:r>
            <a:r>
              <a:rPr lang="ru-RU" sz="1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угрозе </a:t>
            </a:r>
            <a:r>
              <a:rPr lang="ru-RU" sz="1400" b="1" i="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возможной</a:t>
            </a:r>
            <a:r>
              <a:rPr lang="ru-RU" sz="1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атаки беспилотных летательных аппаратов (БПЛА)</a:t>
            </a:r>
            <a:r>
              <a:rPr lang="ru-RU" sz="1400" b="0" i="0" dirty="0">
                <a:solidFill>
                  <a:srgbClr val="32414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Например, в соседних субъектах России обнаружены БПЛА. Передачу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сигнала отменяют сразу после того, как обстановка становится безопасной.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0659E8-E1D3-4D1B-B726-0BB7359C1A6C}"/>
              </a:ext>
            </a:extLst>
          </p:cNvPr>
          <p:cNvSpPr txBox="1"/>
          <p:nvPr/>
        </p:nvSpPr>
        <p:spPr>
          <a:xfrm>
            <a:off x="724109" y="4321375"/>
            <a:ext cx="2945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595959"/>
                </a:solidFill>
                <a:effectLst/>
                <a:cs typeface="Calibri" panose="020F0502020204030204" pitchFamily="34" charset="0"/>
              </a:rPr>
              <a:t>Как передается сигнал «Беспилотная опасность»:</a:t>
            </a:r>
          </a:p>
        </p:txBody>
      </p:sp>
      <p:pic>
        <p:nvPicPr>
          <p:cNvPr id="37" name="Picture 2" descr="Picture background">
            <a:extLst>
              <a:ext uri="{FF2B5EF4-FFF2-40B4-BE49-F238E27FC236}">
                <a16:creationId xmlns:a16="http://schemas.microsoft.com/office/drawing/2014/main" id="{6AC55498-5799-4EBF-B48E-09D7A01F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5" y="4349562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A9925F7-88F9-4DBD-8B1C-6BBD0C39CD05}"/>
              </a:ext>
            </a:extLst>
          </p:cNvPr>
          <p:cNvSpPr txBox="1"/>
          <p:nvPr/>
        </p:nvSpPr>
        <p:spPr>
          <a:xfrm>
            <a:off x="153132" y="4947247"/>
            <a:ext cx="3270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292929"/>
                </a:solidFill>
              </a:rPr>
              <a:t> ч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ерез мобильные приложения;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через МАКС-каналы органов власти разного уровня;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</a:t>
            </a:r>
            <a:r>
              <a:rPr lang="ru-RU" sz="1400" b="0" i="0" dirty="0" err="1">
                <a:solidFill>
                  <a:srgbClr val="292929"/>
                </a:solidFill>
                <a:effectLst/>
              </a:rPr>
              <a:t>СМС-сообщениями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54D70A-089A-4FCE-86BC-E871DD13A9D8}"/>
              </a:ext>
            </a:extLst>
          </p:cNvPr>
          <p:cNvSpPr txBox="1"/>
          <p:nvPr/>
        </p:nvSpPr>
        <p:spPr>
          <a:xfrm>
            <a:off x="3730276" y="2366596"/>
            <a:ext cx="3667077" cy="95410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292929"/>
                </a:solidFill>
                <a:effectLst/>
              </a:rPr>
              <a:t>Данный сигнал предупреждает </a:t>
            </a:r>
            <a:r>
              <a:rPr lang="ru-RU" sz="1400" b="1" i="0" u="sng" dirty="0">
                <a:solidFill>
                  <a:srgbClr val="FF0000"/>
                </a:solidFill>
                <a:effectLst/>
              </a:rPr>
              <a:t>об</a:t>
            </a:r>
            <a:r>
              <a:rPr lang="ru-RU" sz="1400" b="0" i="0" u="sng" dirty="0">
                <a:solidFill>
                  <a:srgbClr val="292929"/>
                </a:solidFill>
                <a:effectLst/>
              </a:rPr>
              <a:t> </a:t>
            </a:r>
            <a:r>
              <a:rPr lang="ru-RU" sz="1400" b="1" i="0" u="sng" dirty="0">
                <a:solidFill>
                  <a:srgbClr val="FF0000"/>
                </a:solidFill>
                <a:effectLst/>
              </a:rPr>
              <a:t>обнаружении</a:t>
            </a:r>
            <a:r>
              <a:rPr lang="ru-RU" sz="1400" b="1" i="0" dirty="0">
                <a:solidFill>
                  <a:srgbClr val="FF0000"/>
                </a:solidFill>
                <a:effectLst/>
              </a:rPr>
              <a:t> на территории региона </a:t>
            </a:r>
            <a:r>
              <a:rPr lang="ru-RU" sz="1400" b="1" i="0" dirty="0">
                <a:solidFill>
                  <a:srgbClr val="FF0000"/>
                </a:solidFill>
                <a:effectLst/>
                <a:latin typeface="Inter"/>
              </a:rPr>
              <a:t> БПЛА 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или имеется прямая угроза объектам инфраструктуры.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221BFE-83F8-4E36-8CF5-EA0A69B282D8}"/>
              </a:ext>
            </a:extLst>
          </p:cNvPr>
          <p:cNvSpPr txBox="1"/>
          <p:nvPr/>
        </p:nvSpPr>
        <p:spPr>
          <a:xfrm>
            <a:off x="4155705" y="3787995"/>
            <a:ext cx="2945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595959"/>
                </a:solidFill>
                <a:effectLst/>
                <a:cs typeface="Calibri" panose="020F0502020204030204" pitchFamily="34" charset="0"/>
              </a:rPr>
              <a:t>Как передается сигнал </a:t>
            </a:r>
          </a:p>
          <a:p>
            <a:pPr fontAlgn="base"/>
            <a:r>
              <a:rPr lang="ru-RU" sz="1400" b="1" dirty="0">
                <a:solidFill>
                  <a:srgbClr val="595959"/>
                </a:solidFill>
                <a:effectLst/>
                <a:cs typeface="Calibri" panose="020F0502020204030204" pitchFamily="34" charset="0"/>
              </a:rPr>
              <a:t>«Опасность атаки </a:t>
            </a:r>
            <a:r>
              <a:rPr lang="ru-RU" sz="1400" b="1" dirty="0" smtClean="0">
                <a:solidFill>
                  <a:srgbClr val="595959"/>
                </a:solidFill>
                <a:effectLst/>
                <a:cs typeface="Calibri" panose="020F0502020204030204" pitchFamily="34" charset="0"/>
              </a:rPr>
              <a:t>БПЛА</a:t>
            </a:r>
            <a:r>
              <a:rPr lang="ru-RU" sz="1400" b="1" dirty="0">
                <a:solidFill>
                  <a:srgbClr val="595959"/>
                </a:solidFill>
                <a:effectLst/>
                <a:cs typeface="Calibri" panose="020F0502020204030204" pitchFamily="34" charset="0"/>
              </a:rPr>
              <a:t>»:</a:t>
            </a:r>
          </a:p>
        </p:txBody>
      </p:sp>
      <p:pic>
        <p:nvPicPr>
          <p:cNvPr id="46" name="Picture 2" descr="Picture background">
            <a:extLst>
              <a:ext uri="{FF2B5EF4-FFF2-40B4-BE49-F238E27FC236}">
                <a16:creationId xmlns:a16="http://schemas.microsoft.com/office/drawing/2014/main" id="{D67264BE-3CE5-419E-A1C4-255C16DA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171" y="3815525"/>
            <a:ext cx="498410" cy="5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9230381-B7C6-4086-8411-F6D3A40875D7}"/>
              </a:ext>
            </a:extLst>
          </p:cNvPr>
          <p:cNvSpPr txBox="1"/>
          <p:nvPr/>
        </p:nvSpPr>
        <p:spPr>
          <a:xfrm>
            <a:off x="5322797" y="4548641"/>
            <a:ext cx="5545193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</a:t>
            </a:r>
            <a:r>
              <a:rPr lang="ru-RU" sz="1400" dirty="0">
                <a:solidFill>
                  <a:srgbClr val="292929"/>
                </a:solidFill>
              </a:rPr>
              <a:t>з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вучанием сирены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A3030"/>
                </a:solidFill>
                <a:effectLst/>
                <a:uLnTx/>
                <a:uFillTx/>
                <a:latin typeface="Nunito Sans 10pt"/>
                <a:ea typeface="+mn-ea"/>
                <a:cs typeface="+mn-cs"/>
              </a:rPr>
              <a:t>на улицах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замещением теле- и радиовещания речевым сообщением;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</a:t>
            </a:r>
            <a:r>
              <a:rPr lang="en-US" sz="1400" b="0" i="0" dirty="0">
                <a:solidFill>
                  <a:srgbClr val="292929"/>
                </a:solidFill>
                <a:effectLst/>
              </a:rPr>
              <a:t>push-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уведомления в приложении «Госуслуги», МЧС России;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</a:t>
            </a:r>
            <a:r>
              <a:rPr lang="ru-RU" sz="1400" b="0" i="0" dirty="0" err="1">
                <a:solidFill>
                  <a:srgbClr val="292929"/>
                </a:solidFill>
                <a:effectLst/>
              </a:rPr>
              <a:t>СМС-сообщениями</a:t>
            </a:r>
            <a:r>
              <a:rPr lang="ru-RU" sz="1400" b="0" i="0" dirty="0">
                <a:solidFill>
                  <a:srgbClr val="292929"/>
                </a:solidFill>
                <a:effectLst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292929"/>
                </a:solidFill>
                <a:effectLst/>
              </a:rPr>
              <a:t> через МАКС-каналы органов власти разного уровня.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sz="1300" b="0" i="0" dirty="0">
              <a:solidFill>
                <a:srgbClr val="292929"/>
              </a:solidFill>
              <a:effectLst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29C44E8-F55F-44EB-B0F9-2094900EE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69" y="1025979"/>
            <a:ext cx="1679511" cy="12776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B32953-1203-4AC5-9CEC-237F1CF426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560" y="1047069"/>
            <a:ext cx="1521042" cy="123114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3F80BA-2AF5-4CCB-8FAA-ADA1560175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520" y="1047069"/>
            <a:ext cx="1832044" cy="12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0125EE-185E-4F4A-8296-8F77E499DB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01" y="1073410"/>
            <a:ext cx="1656146" cy="14623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246577-15DA-4710-BB50-60D7A97E6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988" y="1073410"/>
            <a:ext cx="1895116" cy="1462372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7592D88F-B91E-4923-8026-2DF33CFD911B}"/>
              </a:ext>
            </a:extLst>
          </p:cNvPr>
          <p:cNvSpPr/>
          <p:nvPr/>
        </p:nvSpPr>
        <p:spPr bwMode="auto">
          <a:xfrm>
            <a:off x="583132" y="355756"/>
            <a:ext cx="5553946" cy="446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Сигнал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оповещения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«Атака БПЛА»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BB5705-1840-4CDC-93BB-1899B7814E19}"/>
              </a:ext>
            </a:extLst>
          </p:cNvPr>
          <p:cNvSpPr txBox="1"/>
          <p:nvPr/>
        </p:nvSpPr>
        <p:spPr>
          <a:xfrm>
            <a:off x="636400" y="2762501"/>
            <a:ext cx="5319732" cy="8240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i="1" dirty="0">
                <a:solidFill>
                  <a:srgbClr val="1C1C1C"/>
                </a:solidFill>
                <a:effectLst/>
                <a:latin typeface="Graphik RBC LC"/>
              </a:rPr>
              <a:t>БПЛА может барражировать в воздухе значительное время.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0" i="1" dirty="0">
                <a:solidFill>
                  <a:srgbClr val="1C1C1C"/>
                </a:solidFill>
                <a:effectLst/>
                <a:latin typeface="Graphik RBC LC"/>
              </a:rPr>
              <a:t>При беспилотной опасности взрывная волна менее разрушительна, поэтому достаточно зайти в капитальное здание и отойти от окон.</a:t>
            </a:r>
            <a:endParaRPr lang="ru-RU" sz="1200" i="1" dirty="0"/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51A83283-8161-4B17-868F-1946EBB96E31}"/>
              </a:ext>
            </a:extLst>
          </p:cNvPr>
          <p:cNvSpPr/>
          <p:nvPr/>
        </p:nvSpPr>
        <p:spPr bwMode="auto">
          <a:xfrm>
            <a:off x="6239855" y="337175"/>
            <a:ext cx="5665100" cy="446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Сигнал оповещения «Ракетная опасность»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D8A45F-AE38-48B3-9921-6853B9779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544" y="1073409"/>
            <a:ext cx="1729825" cy="1417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914553-3165-4594-A11E-582D936079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03" y="1073409"/>
            <a:ext cx="1931613" cy="14174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A27505E-FFFE-45ED-AC1B-A60F22CB37C6}"/>
              </a:ext>
            </a:extLst>
          </p:cNvPr>
          <p:cNvSpPr txBox="1"/>
          <p:nvPr/>
        </p:nvSpPr>
        <p:spPr>
          <a:xfrm>
            <a:off x="6239855" y="2762501"/>
            <a:ext cx="5363609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1C1C1C"/>
                </a:solidFill>
                <a:latin typeface="Graphik RBC LC"/>
              </a:rPr>
              <a:t>Р</a:t>
            </a:r>
            <a:r>
              <a:rPr lang="ru-RU" sz="1200" b="0" i="1" dirty="0">
                <a:solidFill>
                  <a:srgbClr val="1C1C1C"/>
                </a:solidFill>
                <a:effectLst/>
                <a:latin typeface="Graphik RBC LC"/>
              </a:rPr>
              <a:t>акета достигает цели за минуты.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rgbClr val="1C1C1C"/>
                </a:solidFill>
                <a:latin typeface="Graphik RBC LC"/>
              </a:rPr>
              <a:t>М</a:t>
            </a:r>
            <a:r>
              <a:rPr lang="ru-RU" sz="1200" b="0" i="1" dirty="0">
                <a:solidFill>
                  <a:srgbClr val="1C1C1C"/>
                </a:solidFill>
                <a:effectLst/>
                <a:latin typeface="Graphik RBC LC"/>
              </a:rPr>
              <a:t>ощная ударная волна и осколки разрушенных  конструкций, поэтому укрываться </a:t>
            </a:r>
            <a:r>
              <a:rPr lang="ru-RU" sz="1200" b="0" i="1" dirty="0" smtClean="0">
                <a:solidFill>
                  <a:srgbClr val="1C1C1C"/>
                </a:solidFill>
                <a:effectLst/>
                <a:latin typeface="Graphik RBC LC"/>
              </a:rPr>
              <a:t>рекомендовано </a:t>
            </a:r>
            <a:r>
              <a:rPr lang="ru-RU" sz="1200" b="0" i="1" dirty="0">
                <a:solidFill>
                  <a:srgbClr val="1C1C1C"/>
                </a:solidFill>
                <a:effectLst/>
                <a:latin typeface="Graphik RBC LC"/>
              </a:rPr>
              <a:t>в заглубленном сооружении или </a:t>
            </a:r>
            <a:r>
              <a:rPr lang="ru-RU" sz="1200" b="0" i="1" dirty="0" smtClean="0">
                <a:solidFill>
                  <a:srgbClr val="1C1C1C"/>
                </a:solidFill>
                <a:effectLst/>
                <a:latin typeface="Graphik RBC LC"/>
              </a:rPr>
              <a:t>подвале при наличии инфраструктуры.</a:t>
            </a:r>
            <a:r>
              <a:rPr lang="ru-RU" sz="1200" b="0" i="1" dirty="0">
                <a:solidFill>
                  <a:srgbClr val="1C1C1C"/>
                </a:solidFill>
                <a:effectLst/>
                <a:latin typeface="Graphik RBC LC"/>
              </a:rPr>
              <a:t> 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447C7975-C8AD-49F4-8CBA-8E81AB9A0D21}"/>
              </a:ext>
            </a:extLst>
          </p:cNvPr>
          <p:cNvSpPr/>
          <p:nvPr/>
        </p:nvSpPr>
        <p:spPr>
          <a:xfrm>
            <a:off x="2420711" y="1581430"/>
            <a:ext cx="374904" cy="4463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6F576E42-6F00-4116-BB13-40D26991D78A}"/>
              </a:ext>
            </a:extLst>
          </p:cNvPr>
          <p:cNvSpPr/>
          <p:nvPr/>
        </p:nvSpPr>
        <p:spPr>
          <a:xfrm>
            <a:off x="8602679" y="1581430"/>
            <a:ext cx="374904" cy="4463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965A79-4EF4-4631-972B-DB99EC7DD6A9}"/>
              </a:ext>
            </a:extLst>
          </p:cNvPr>
          <p:cNvSpPr txBox="1"/>
          <p:nvPr/>
        </p:nvSpPr>
        <p:spPr>
          <a:xfrm>
            <a:off x="645558" y="4171649"/>
            <a:ext cx="109579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Ориентируйтесь на оповещение от руководителей ТУ/ДО в группе мессенджера МАКС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2B2479-F8B9-438C-960D-4F62239A3149}"/>
              </a:ext>
            </a:extLst>
          </p:cNvPr>
          <p:cNvSpPr/>
          <p:nvPr/>
        </p:nvSpPr>
        <p:spPr>
          <a:xfrm>
            <a:off x="409717" y="4805725"/>
            <a:ext cx="2280051" cy="10772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Глава муниципального образования (руководитель штаба, уполномоченное лицо)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6E580A-42B8-448E-AB82-73A7C340B7B5}"/>
              </a:ext>
            </a:extLst>
          </p:cNvPr>
          <p:cNvSpPr/>
          <p:nvPr/>
        </p:nvSpPr>
        <p:spPr>
          <a:xfrm>
            <a:off x="3112603" y="4919912"/>
            <a:ext cx="1921584" cy="83099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Руководитель органа управления образованием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147855-C8F1-4249-982D-598616BA297E}"/>
              </a:ext>
            </a:extLst>
          </p:cNvPr>
          <p:cNvSpPr/>
          <p:nvPr/>
        </p:nvSpPr>
        <p:spPr>
          <a:xfrm>
            <a:off x="5457022" y="4919911"/>
            <a:ext cx="1921584" cy="83099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Руководители образовательных учреждений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3B279C-5894-43D1-B05A-3D405E06DB3C}"/>
              </a:ext>
            </a:extLst>
          </p:cNvPr>
          <p:cNvSpPr/>
          <p:nvPr/>
        </p:nvSpPr>
        <p:spPr>
          <a:xfrm>
            <a:off x="7801441" y="5140478"/>
            <a:ext cx="1499385" cy="3385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Сотрудники ОУ</a:t>
            </a: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264CF3CB-35CD-4701-9FBB-6E3659EB6D99}"/>
              </a:ext>
            </a:extLst>
          </p:cNvPr>
          <p:cNvSpPr/>
          <p:nvPr/>
        </p:nvSpPr>
        <p:spPr>
          <a:xfrm>
            <a:off x="9376247" y="5086589"/>
            <a:ext cx="374904" cy="4463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F835D8C4-6553-4D27-B3A5-BECD1C72F8C7}"/>
              </a:ext>
            </a:extLst>
          </p:cNvPr>
          <p:cNvSpPr/>
          <p:nvPr/>
        </p:nvSpPr>
        <p:spPr>
          <a:xfrm>
            <a:off x="7426537" y="5121168"/>
            <a:ext cx="374904" cy="4463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9A97286D-6879-47F0-B41F-C3C2C4C414E5}"/>
              </a:ext>
            </a:extLst>
          </p:cNvPr>
          <p:cNvSpPr/>
          <p:nvPr/>
        </p:nvSpPr>
        <p:spPr>
          <a:xfrm>
            <a:off x="5082118" y="5107165"/>
            <a:ext cx="374904" cy="4463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FD4F15E8-38AE-4C28-846E-E0777A364389}"/>
              </a:ext>
            </a:extLst>
          </p:cNvPr>
          <p:cNvSpPr/>
          <p:nvPr/>
        </p:nvSpPr>
        <p:spPr>
          <a:xfrm>
            <a:off x="2737699" y="5107165"/>
            <a:ext cx="374904" cy="4463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28544E3-70C0-431B-8B58-839CF566A4F6}"/>
              </a:ext>
            </a:extLst>
          </p:cNvPr>
          <p:cNvSpPr/>
          <p:nvPr/>
        </p:nvSpPr>
        <p:spPr>
          <a:xfrm>
            <a:off x="9826572" y="5017366"/>
            <a:ext cx="1499385" cy="5847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/>
              <a:t>Родители, обучающиеся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A6D319-CFF2-4D62-BD64-BB241FEAD89B}"/>
              </a:ext>
            </a:extLst>
          </p:cNvPr>
          <p:cNvSpPr txBox="1"/>
          <p:nvPr/>
        </p:nvSpPr>
        <p:spPr>
          <a:xfrm>
            <a:off x="3214201" y="6086716"/>
            <a:ext cx="879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hlinkClick r:id="rId6"/>
              </a:rPr>
              <a:t>Алгоритм действий по организации образовательного процесса на территории Самарской области (в дошкольных, общеобразовательных организациях, в организациях профессионального и дополнительного образования) при получении сигнала о ракетной (беспилотной) опасности </a:t>
            </a:r>
            <a:endParaRPr lang="ru-RU" sz="1200" dirty="0"/>
          </a:p>
        </p:txBody>
      </p:sp>
      <p:pic>
        <p:nvPicPr>
          <p:cNvPr id="38" name="Picture 2" descr="Picture background">
            <a:extLst>
              <a:ext uri="{FF2B5EF4-FFF2-40B4-BE49-F238E27FC236}">
                <a16:creationId xmlns:a16="http://schemas.microsoft.com/office/drawing/2014/main" id="{5436C82C-3B0A-473E-AD05-98B13AC43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368253">
            <a:off x="2978210" y="6381346"/>
            <a:ext cx="239912" cy="3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0945D27-39EE-4844-8EBE-746BC489B6DC}"/>
              </a:ext>
            </a:extLst>
          </p:cNvPr>
          <p:cNvSpPr txBox="1"/>
          <p:nvPr/>
        </p:nvSpPr>
        <p:spPr>
          <a:xfrm>
            <a:off x="122750" y="3706431"/>
            <a:ext cx="460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5151" y="3784561"/>
            <a:ext cx="614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Как организуется образовательный процесс в ОУ?</a:t>
            </a:r>
          </a:p>
        </p:txBody>
      </p:sp>
    </p:spTree>
    <p:extLst>
      <p:ext uri="{BB962C8B-B14F-4D97-AF65-F5344CB8AC3E}">
        <p14:creationId xmlns:p14="http://schemas.microsoft.com/office/powerpoint/2010/main" val="2161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E4D4C73-CA1C-434F-BDCC-3F115CC759C0}"/>
              </a:ext>
            </a:extLst>
          </p:cNvPr>
          <p:cNvSpPr/>
          <p:nvPr/>
        </p:nvSpPr>
        <p:spPr bwMode="auto">
          <a:xfrm>
            <a:off x="509980" y="147535"/>
            <a:ext cx="9356396" cy="987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Алгоритмы действий при сигналах о ракетной опасности и опасности атаки БПЛА, поступивших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до начала работы ОУ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789364-4254-4738-957E-03E39786B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22" y="193255"/>
            <a:ext cx="717817" cy="6338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9E0922-3D5E-4690-B4DF-B0E044456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488" y="193255"/>
            <a:ext cx="742990" cy="6088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6046E0-6069-4569-AC46-E05A1BD5B266}"/>
              </a:ext>
            </a:extLst>
          </p:cNvPr>
          <p:cNvSpPr/>
          <p:nvPr/>
        </p:nvSpPr>
        <p:spPr>
          <a:xfrm>
            <a:off x="277653" y="1635641"/>
            <a:ext cx="1921584" cy="9233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Руководители образовательных учреждений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89D27F-7061-41FF-AF2C-4224A4AF1E70}"/>
              </a:ext>
            </a:extLst>
          </p:cNvPr>
          <p:cNvSpPr/>
          <p:nvPr/>
        </p:nvSpPr>
        <p:spPr>
          <a:xfrm>
            <a:off x="4225145" y="1604836"/>
            <a:ext cx="1805395" cy="9233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Сотрудники ОУ (в т.ч. классные руководители)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F3F717A-0996-4CB4-A685-0C140EF7164D}"/>
              </a:ext>
            </a:extLst>
          </p:cNvPr>
          <p:cNvSpPr/>
          <p:nvPr/>
        </p:nvSpPr>
        <p:spPr>
          <a:xfrm>
            <a:off x="6722727" y="2002371"/>
            <a:ext cx="374904" cy="4463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595D5FD-2B02-47D6-9B50-C71FB82CD5A7}"/>
              </a:ext>
            </a:extLst>
          </p:cNvPr>
          <p:cNvSpPr/>
          <p:nvPr/>
        </p:nvSpPr>
        <p:spPr>
          <a:xfrm>
            <a:off x="2723640" y="2037066"/>
            <a:ext cx="374904" cy="4463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651EE2-3E77-42E4-B41D-B0B56B98534D}"/>
              </a:ext>
            </a:extLst>
          </p:cNvPr>
          <p:cNvSpPr/>
          <p:nvPr/>
        </p:nvSpPr>
        <p:spPr>
          <a:xfrm>
            <a:off x="8242521" y="1774140"/>
            <a:ext cx="2424919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Родители, обучающиеся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ADA71A-6A36-4AA0-B00D-0520EC51A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59" y="2849829"/>
            <a:ext cx="5149345" cy="321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48DE63-3C34-4F2C-AE33-553B883285AC}"/>
              </a:ext>
            </a:extLst>
          </p:cNvPr>
          <p:cNvSpPr txBox="1"/>
          <p:nvPr/>
        </p:nvSpPr>
        <p:spPr>
          <a:xfrm>
            <a:off x="427684" y="1101674"/>
            <a:ext cx="22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ИНФОРМИРОВАНИЕ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AC66A1A-40BB-4083-B6CD-D90D2C7407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39" y="1632575"/>
            <a:ext cx="374905" cy="369796"/>
          </a:xfrm>
          <a:prstGeom prst="rect">
            <a:avLst/>
          </a:prstGeom>
        </p:spPr>
      </p:pic>
      <p:sp>
        <p:nvSpPr>
          <p:cNvPr id="14" name="Облачко с текстом: прямоугольное со скругленными углами 13">
            <a:extLst>
              <a:ext uri="{FF2B5EF4-FFF2-40B4-BE49-F238E27FC236}">
                <a16:creationId xmlns:a16="http://schemas.microsoft.com/office/drawing/2014/main" id="{25965574-CE01-438A-9615-4BE7A9623D3A}"/>
              </a:ext>
            </a:extLst>
          </p:cNvPr>
          <p:cNvSpPr/>
          <p:nvPr/>
        </p:nvSpPr>
        <p:spPr>
          <a:xfrm>
            <a:off x="533651" y="2971850"/>
            <a:ext cx="4617720" cy="2805508"/>
          </a:xfrm>
          <a:prstGeom prst="wedgeRoundRectCallout">
            <a:avLst>
              <a:gd name="adj1" fmla="val -30932"/>
              <a:gd name="adj2" fmla="val 595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BE638A-489B-4EE8-8512-68B678E754EE}"/>
              </a:ext>
            </a:extLst>
          </p:cNvPr>
          <p:cNvSpPr/>
          <p:nvPr/>
        </p:nvSpPr>
        <p:spPr>
          <a:xfrm>
            <a:off x="859787" y="3089034"/>
            <a:ext cx="3965448" cy="238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07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«КОЛЛЕГИ! Объявлен сигнал «Ракетная опасность» [или «Атака БПЛА»]. Начало занятий очно переносится на 13.30 [или указывается время, определенное ОУ самостоятельно]. </a:t>
            </a:r>
            <a:r>
              <a:rPr lang="ru-RU" sz="1400" i="1" dirty="0">
                <a:solidFill>
                  <a:srgbClr val="2C2D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сигнал не будет отменен до 12.00, то занятия организуются в режиме онлайн. Необходимо до 12.00 создать и разместить в разделе «Домашнее задание» электронного дневника по каждому предмету ссылки на подключение»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80E57B-1092-423F-AF77-C8C8F1ED8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2882725"/>
            <a:ext cx="5992368" cy="3218387"/>
          </a:xfrm>
          <a:prstGeom prst="rect">
            <a:avLst/>
          </a:prstGeom>
        </p:spPr>
      </p:pic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:a16="http://schemas.microsoft.com/office/drawing/2014/main" id="{7667E07E-3A16-4B3E-892A-1045CA29DF3E}"/>
              </a:ext>
            </a:extLst>
          </p:cNvPr>
          <p:cNvSpPr/>
          <p:nvPr/>
        </p:nvSpPr>
        <p:spPr>
          <a:xfrm>
            <a:off x="6300216" y="3004746"/>
            <a:ext cx="5586262" cy="2805508"/>
          </a:xfrm>
          <a:prstGeom prst="wedgeRoundRectCallout">
            <a:avLst>
              <a:gd name="adj1" fmla="val -30932"/>
              <a:gd name="adj2" fmla="val 595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A685E7F-1511-42B3-9B4E-8F74B668B212}"/>
              </a:ext>
            </a:extLst>
          </p:cNvPr>
          <p:cNvSpPr/>
          <p:nvPr/>
        </p:nvSpPr>
        <p:spPr>
          <a:xfrm>
            <a:off x="6391656" y="3121930"/>
            <a:ext cx="5266693" cy="261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07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«УВАЖАЕМЫЕ РОДИТЕЛИ, УЧЕНИКИ! Объявлен сигнал «Ракетная опасность» [или «Атака БПЛА»]. Начало занятий в очном режиме переносится на 13.30 [или указывается время, определенное ОУ самостоятельно]. Если сигнал не будет отменен до 12.00, то занятия будут проведены в режиме онлайн. Об этом мы оповестим вас в чатах в 12.00. В случае проведения занятий в режиме онлайн их начало с 13.30 [или указывается время, определенное ОУ самостоятельно] по расписанию уроков на сегодня. Ссылки на подключение для нашего класса будут размещены в разделе «Домашнее задание» электронного дневника по всем предметам».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D55806-A108-4340-B797-A4D18F148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726" y="1589242"/>
            <a:ext cx="374905" cy="3697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B51554-8F7C-412B-A1C8-46062316BA8A}"/>
              </a:ext>
            </a:extLst>
          </p:cNvPr>
          <p:cNvSpPr txBox="1"/>
          <p:nvPr/>
        </p:nvSpPr>
        <p:spPr>
          <a:xfrm>
            <a:off x="7121150" y="159751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 СМС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B6C97B-4296-4DA5-BFE8-8EFF8216E3F4}"/>
              </a:ext>
            </a:extLst>
          </p:cNvPr>
          <p:cNvSpPr txBox="1"/>
          <p:nvPr/>
        </p:nvSpPr>
        <p:spPr>
          <a:xfrm>
            <a:off x="5730542" y="715740"/>
            <a:ext cx="366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Школа, работающая </a:t>
            </a:r>
            <a:r>
              <a:rPr lang="ru-RU" b="1" i="1" dirty="0">
                <a:solidFill>
                  <a:srgbClr val="0070C0"/>
                </a:solidFill>
              </a:rPr>
              <a:t>в одну смену</a:t>
            </a:r>
          </a:p>
        </p:txBody>
      </p:sp>
    </p:spTree>
    <p:extLst>
      <p:ext uri="{BB962C8B-B14F-4D97-AF65-F5344CB8AC3E}">
        <p14:creationId xmlns:p14="http://schemas.microsoft.com/office/powerpoint/2010/main" val="27161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2D6DE-525D-44CF-952C-DD59C6A2E53D}"/>
              </a:ext>
            </a:extLst>
          </p:cNvPr>
          <p:cNvSpPr txBox="1"/>
          <p:nvPr/>
        </p:nvSpPr>
        <p:spPr>
          <a:xfrm>
            <a:off x="264759" y="1846010"/>
            <a:ext cx="5750479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прервать уроки/занятия в ОО, завершить прогулку в детском саду/школе…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обеспечить размещение обучающихся в укрытии/ в местах с минимальным остеклением </a:t>
            </a:r>
            <a:endParaRPr lang="ru-RU" sz="1600" dirty="0" smtClean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педагогу/воспитателю/сопровождающему </a:t>
            </a:r>
            <a:r>
              <a:rPr lang="ru-RU" sz="1600" dirty="0"/>
              <a:t>детей находиться с мобильным телефоном для получения корректировок действий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ожидать сообщения об отмене опасности в здании образовательного учреждения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 указанию руководителя ОО обеспечить информирование родителей (законных представителей) о временном прекращении учебного процесса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 указанию руководителя ОО или назначенных им лиц обеспечить передачу обучающихся родителям (законным представителям) или возобновить учебный процесс</a:t>
            </a:r>
          </a:p>
          <a:p>
            <a:pPr>
              <a:spcAft>
                <a:spcPts val="1200"/>
              </a:spcAft>
            </a:pPr>
            <a:endParaRPr lang="ru-RU" sz="1600" dirty="0"/>
          </a:p>
          <a:p>
            <a:pPr>
              <a:spcAft>
                <a:spcPts val="1200"/>
              </a:spcAft>
            </a:pPr>
            <a:endParaRPr lang="ru-RU" sz="1600" dirty="0"/>
          </a:p>
          <a:p>
            <a:pPr>
              <a:spcAft>
                <a:spcPts val="1200"/>
              </a:spcAft>
            </a:pPr>
            <a:endParaRPr lang="ru-RU" sz="1600" dirty="0"/>
          </a:p>
          <a:p>
            <a:pPr>
              <a:spcAft>
                <a:spcPts val="1200"/>
              </a:spcAft>
            </a:pPr>
            <a:endParaRPr lang="ru-RU" sz="1600" dirty="0"/>
          </a:p>
          <a:p>
            <a:pPr>
              <a:spcAft>
                <a:spcPts val="1200"/>
              </a:spcAft>
            </a:pP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9DB31-1F8D-45B2-98AC-318E8DFCA123}"/>
              </a:ext>
            </a:extLst>
          </p:cNvPr>
          <p:cNvSpPr txBox="1"/>
          <p:nvPr/>
        </p:nvSpPr>
        <p:spPr>
          <a:xfrm>
            <a:off x="6648711" y="1583726"/>
            <a:ext cx="512296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действуют по инструкции взрослого (руководителя, педагога);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ожидают сообщения об отмене опасности в здании ОО (в подвале, в помещениях без оконных блоков с несущими стенами и т.д.).</a:t>
            </a:r>
          </a:p>
          <a:p>
            <a:pPr algn="just">
              <a:spcAft>
                <a:spcPts val="1200"/>
              </a:spcAft>
            </a:pPr>
            <a:endParaRPr lang="ru-RU" sz="1600" dirty="0"/>
          </a:p>
          <a:p>
            <a:pPr algn="just">
              <a:spcAft>
                <a:spcPts val="1200"/>
              </a:spcAft>
            </a:pPr>
            <a:r>
              <a:rPr lang="ru-RU" sz="1600" dirty="0"/>
              <a:t>Рекомендации: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сохранять спокойствие;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если тревога, волнение, страх нарастают, сказать об этом взрослому;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обращать внимание на своих сверстников: возможно, кто-то из них нуждается в поддержке</a:t>
            </a:r>
          </a:p>
        </p:txBody>
      </p:sp>
      <p:sp>
        <p:nvSpPr>
          <p:cNvPr id="17" name="Text 0">
            <a:extLst>
              <a:ext uri="{FF2B5EF4-FFF2-40B4-BE49-F238E27FC236}">
                <a16:creationId xmlns:a16="http://schemas.microsoft.com/office/drawing/2014/main" id="{8B7ED16D-B8AD-404A-8BB9-A4A05687D778}"/>
              </a:ext>
            </a:extLst>
          </p:cNvPr>
          <p:cNvSpPr/>
          <p:nvPr/>
        </p:nvSpPr>
        <p:spPr bwMode="auto">
          <a:xfrm>
            <a:off x="264759" y="283142"/>
            <a:ext cx="9356396" cy="987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Алгоритмы действий при сигналах о ракетной опасности и опасности атаки БПЛА, поступивших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во время учебных занятий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8469B9-37A0-4429-B513-6687DF3A5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22" y="193255"/>
            <a:ext cx="717817" cy="6338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30F5A7-FFB0-416D-B17E-80659ED01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488" y="193255"/>
            <a:ext cx="742990" cy="6088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64E8E5-89CF-47C8-8241-2D3120CD94B9}"/>
              </a:ext>
            </a:extLst>
          </p:cNvPr>
          <p:cNvSpPr txBox="1"/>
          <p:nvPr/>
        </p:nvSpPr>
        <p:spPr>
          <a:xfrm>
            <a:off x="7161005" y="1214394"/>
            <a:ext cx="276052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Действия обучающихся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6E3CBA-ADE8-4DC5-BB99-1C710DBAF958}"/>
              </a:ext>
            </a:extLst>
          </p:cNvPr>
          <p:cNvSpPr txBox="1"/>
          <p:nvPr/>
        </p:nvSpPr>
        <p:spPr>
          <a:xfrm>
            <a:off x="565133" y="1270863"/>
            <a:ext cx="23060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Действия педагогов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0F93FF1-F99D-4E15-B53F-634EA33614F0}"/>
              </a:ext>
            </a:extLst>
          </p:cNvPr>
          <p:cNvCxnSpPr>
            <a:cxnSpLocks/>
          </p:cNvCxnSpPr>
          <p:nvPr/>
        </p:nvCxnSpPr>
        <p:spPr>
          <a:xfrm>
            <a:off x="6331974" y="1408877"/>
            <a:ext cx="0" cy="497717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1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0">
            <a:extLst>
              <a:ext uri="{FF2B5EF4-FFF2-40B4-BE49-F238E27FC236}">
                <a16:creationId xmlns:a16="http://schemas.microsoft.com/office/drawing/2014/main" id="{8B7ED16D-B8AD-404A-8BB9-A4A05687D778}"/>
              </a:ext>
            </a:extLst>
          </p:cNvPr>
          <p:cNvSpPr/>
          <p:nvPr/>
        </p:nvSpPr>
        <p:spPr bwMode="auto">
          <a:xfrm>
            <a:off x="305522" y="192123"/>
            <a:ext cx="9356396" cy="987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ts val="14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Алгоритмы действий при сигналах о ракетной опасности и опасности атаки БПЛА, поступивших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до начала работы ЛАГЕРЯ ДНЕВНОГО ПРЕБЫВАНИЯ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8469B9-37A0-4429-B513-6687DF3A5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22" y="193255"/>
            <a:ext cx="717817" cy="6338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30F5A7-FFB0-416D-B17E-80659ED01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488" y="193255"/>
            <a:ext cx="742990" cy="60883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88F6A4-6B3F-479F-9A43-0AB62C87A809}"/>
              </a:ext>
            </a:extLst>
          </p:cNvPr>
          <p:cNvSpPr/>
          <p:nvPr/>
        </p:nvSpPr>
        <p:spPr>
          <a:xfrm>
            <a:off x="277653" y="1635641"/>
            <a:ext cx="1921584" cy="9233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Руководители образовательных учреждений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F20F14-6EBA-453D-8909-C5F11398ADC5}"/>
              </a:ext>
            </a:extLst>
          </p:cNvPr>
          <p:cNvSpPr/>
          <p:nvPr/>
        </p:nvSpPr>
        <p:spPr>
          <a:xfrm>
            <a:off x="3557633" y="2043866"/>
            <a:ext cx="1805395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Сотрудники ОУ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09B6B46C-39A1-4B62-8021-DBAA56B3AEE1}"/>
              </a:ext>
            </a:extLst>
          </p:cNvPr>
          <p:cNvSpPr/>
          <p:nvPr/>
        </p:nvSpPr>
        <p:spPr>
          <a:xfrm>
            <a:off x="2723640" y="2037066"/>
            <a:ext cx="374904" cy="4463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1F3AE0-6E30-4B7B-95A0-A3659676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39" y="1632575"/>
            <a:ext cx="374905" cy="36979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3B65AD-3E34-40E2-B79D-0EC58ECBA4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771" y="2822662"/>
            <a:ext cx="4747009" cy="1822755"/>
          </a:xfrm>
          <a:prstGeom prst="rect">
            <a:avLst/>
          </a:prstGeom>
        </p:spPr>
      </p:pic>
      <p:sp>
        <p:nvSpPr>
          <p:cNvPr id="23" name="Облачко с текстом: прямоугольное со скругленными углами 22">
            <a:extLst>
              <a:ext uri="{FF2B5EF4-FFF2-40B4-BE49-F238E27FC236}">
                <a16:creationId xmlns:a16="http://schemas.microsoft.com/office/drawing/2014/main" id="{EB190E08-8605-4342-889C-A0ADCD1EC74E}"/>
              </a:ext>
            </a:extLst>
          </p:cNvPr>
          <p:cNvSpPr/>
          <p:nvPr/>
        </p:nvSpPr>
        <p:spPr>
          <a:xfrm>
            <a:off x="976415" y="2923701"/>
            <a:ext cx="4617720" cy="1502260"/>
          </a:xfrm>
          <a:prstGeom prst="wedgeRoundRectCallout">
            <a:avLst>
              <a:gd name="adj1" fmla="val -30932"/>
              <a:gd name="adj2" fmla="val 595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DB8B92-4E1C-4F3B-A65E-6D98C34B4CB4}"/>
              </a:ext>
            </a:extLst>
          </p:cNvPr>
          <p:cNvSpPr/>
          <p:nvPr/>
        </p:nvSpPr>
        <p:spPr>
          <a:xfrm>
            <a:off x="1302551" y="3029576"/>
            <a:ext cx="3965448" cy="123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07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«КОЛЛЕГИ! В связи с объявлением сигнала «Ракетная опасность» [или «Атака БПЛА»] работа лагеря дневного пребывания начнется через 1 час после получения сигнала отбоя. Следите за сообщениями в чате». 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A1C1C3-40B5-4A28-8945-176706DA7D37}"/>
              </a:ext>
            </a:extLst>
          </p:cNvPr>
          <p:cNvSpPr/>
          <p:nvPr/>
        </p:nvSpPr>
        <p:spPr>
          <a:xfrm>
            <a:off x="1127683" y="5437976"/>
            <a:ext cx="10015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Образовательные организации начинают функционировать в режиме приема детей в дежурные группы с последующим укрытием детей в безопасных зонах (подвал, заглубленное помещение, помещение без окон, помещение с несущими стенами с наименьшим остеклением и др.).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EFFF1B6F-1315-4A56-9A4C-7C222BEAD37C}"/>
              </a:ext>
            </a:extLst>
          </p:cNvPr>
          <p:cNvSpPr/>
          <p:nvPr/>
        </p:nvSpPr>
        <p:spPr>
          <a:xfrm>
            <a:off x="5822118" y="2015736"/>
            <a:ext cx="374904" cy="4463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A8FB31F-3052-49AA-8C7E-A790FEC5EFD5}"/>
              </a:ext>
            </a:extLst>
          </p:cNvPr>
          <p:cNvSpPr/>
          <p:nvPr/>
        </p:nvSpPr>
        <p:spPr>
          <a:xfrm>
            <a:off x="7341912" y="1787505"/>
            <a:ext cx="2424919" cy="646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Родители, обучающиеся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6C3FEEA-20D3-4A8D-AAD0-22C3BA9827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17" y="1602607"/>
            <a:ext cx="374905" cy="3697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6DA940-64A0-4739-8903-FF7798611B96}"/>
              </a:ext>
            </a:extLst>
          </p:cNvPr>
          <p:cNvSpPr txBox="1"/>
          <p:nvPr/>
        </p:nvSpPr>
        <p:spPr>
          <a:xfrm>
            <a:off x="6220541" y="161087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 СМС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70C8D-89EA-4858-820D-7319D1C47EFA}"/>
              </a:ext>
            </a:extLst>
          </p:cNvPr>
          <p:cNvSpPr txBox="1"/>
          <p:nvPr/>
        </p:nvSpPr>
        <p:spPr>
          <a:xfrm>
            <a:off x="451389" y="5345643"/>
            <a:ext cx="4603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1B3846-CE6F-4ABC-B5E2-830CDAABE6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737" y="2769714"/>
            <a:ext cx="4747009" cy="2081686"/>
          </a:xfrm>
          <a:prstGeom prst="rect">
            <a:avLst/>
          </a:prstGeom>
        </p:spPr>
      </p:pic>
      <p:sp>
        <p:nvSpPr>
          <p:cNvPr id="21" name="Облачко с текстом: прямоугольное со скругленными углами 20">
            <a:extLst>
              <a:ext uri="{FF2B5EF4-FFF2-40B4-BE49-F238E27FC236}">
                <a16:creationId xmlns:a16="http://schemas.microsoft.com/office/drawing/2014/main" id="{C9950552-B1A8-4807-8BEB-EA50B0746A2D}"/>
              </a:ext>
            </a:extLst>
          </p:cNvPr>
          <p:cNvSpPr/>
          <p:nvPr/>
        </p:nvSpPr>
        <p:spPr>
          <a:xfrm>
            <a:off x="7272381" y="2870753"/>
            <a:ext cx="4617720" cy="1766860"/>
          </a:xfrm>
          <a:prstGeom prst="wedgeRoundRectCallout">
            <a:avLst>
              <a:gd name="adj1" fmla="val -30932"/>
              <a:gd name="adj2" fmla="val 595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2B2EE4D-F2D8-41EE-B67E-98C9E56C0C32}"/>
              </a:ext>
            </a:extLst>
          </p:cNvPr>
          <p:cNvSpPr/>
          <p:nvPr/>
        </p:nvSpPr>
        <p:spPr>
          <a:xfrm>
            <a:off x="7598517" y="2976628"/>
            <a:ext cx="3965448" cy="146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just">
              <a:lnSpc>
                <a:spcPct val="107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«Уважаемые родители, ребята! В связи с объявлением сигнала «Ракетная опасность» [или «Атака БПЛА»] работа лагеря дневного пребывания начнется через 1 час после получения сигнала отбоя. </a:t>
            </a:r>
          </a:p>
          <a:p>
            <a:pPr marL="92075" algn="just">
              <a:lnSpc>
                <a:spcPct val="107000"/>
              </a:lnSpc>
              <a:spcAft>
                <a:spcPts val="0"/>
              </a:spcAft>
              <a:tabLst>
                <a:tab pos="92075" algn="l"/>
              </a:tabLs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Следите за сообщениями в чате». </a:t>
            </a:r>
            <a:endParaRPr lang="ru-RU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9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0">
            <a:extLst>
              <a:ext uri="{FF2B5EF4-FFF2-40B4-BE49-F238E27FC236}">
                <a16:creationId xmlns:a16="http://schemas.microsoft.com/office/drawing/2014/main" id="{8B7ED16D-B8AD-404A-8BB9-A4A05687D778}"/>
              </a:ext>
            </a:extLst>
          </p:cNvPr>
          <p:cNvSpPr/>
          <p:nvPr/>
        </p:nvSpPr>
        <p:spPr bwMode="auto">
          <a:xfrm>
            <a:off x="273968" y="199931"/>
            <a:ext cx="9356396" cy="987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buClr>
                <a:srgbClr val="984807"/>
              </a:buClr>
              <a:buSzPts val="1400"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Алгоритм действий при сигналах о ракетной опасности и опасности атаки БПЛА</a:t>
            </a:r>
            <a:r>
              <a:rPr lang="ru-RU" sz="2000" b="1" dirty="0">
                <a:solidFill>
                  <a:srgbClr val="003399"/>
                </a:solidFill>
                <a:cs typeface="Arial"/>
              </a:rPr>
              <a:t>, поступивших во время движения транспорта образовательной организации, который осуществляет ПЕРЕВОЗКУ ДЕТЕЙ 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8469B9-37A0-4429-B513-6687DF3A50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22" y="193255"/>
            <a:ext cx="717817" cy="6338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30F5A7-FFB0-416D-B17E-80659ED010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3488" y="193255"/>
            <a:ext cx="742990" cy="60883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88F6A4-6B3F-479F-9A43-0AB62C87A809}"/>
              </a:ext>
            </a:extLst>
          </p:cNvPr>
          <p:cNvSpPr/>
          <p:nvPr/>
        </p:nvSpPr>
        <p:spPr>
          <a:xfrm>
            <a:off x="253307" y="1750733"/>
            <a:ext cx="2095980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Сопровождающий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EFFF1B6F-1315-4A56-9A4C-7C222BEAD37C}"/>
              </a:ext>
            </a:extLst>
          </p:cNvPr>
          <p:cNvSpPr/>
          <p:nvPr/>
        </p:nvSpPr>
        <p:spPr>
          <a:xfrm>
            <a:off x="2961718" y="1736788"/>
            <a:ext cx="374904" cy="4463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691F84-355E-4BB7-8FAD-EAC0D3A8F622}"/>
              </a:ext>
            </a:extLst>
          </p:cNvPr>
          <p:cNvSpPr/>
          <p:nvPr/>
        </p:nvSpPr>
        <p:spPr>
          <a:xfrm>
            <a:off x="1838900" y="3636291"/>
            <a:ext cx="80914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выводит детей из транспорта и направляет к ближайшему на местности укрытию, а в отсутствии укрытий – к любому углублению, выступу, бетонным конструкциям;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информирует руководителя ОУ о статусе нахождения транспорта, месте расположения обучающихся;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обеспечивает после отмены сигнала возврат детей в транспорт и возобновление движения, информирует родителей (законных представителей) о месте нахождения детей.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EFA8F2-F5FC-4C5B-9732-EE2FFE54D5DD}"/>
              </a:ext>
            </a:extLst>
          </p:cNvPr>
          <p:cNvSpPr/>
          <p:nvPr/>
        </p:nvSpPr>
        <p:spPr>
          <a:xfrm>
            <a:off x="602867" y="2683147"/>
            <a:ext cx="590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Реализация мер по обеспечению безопасности учащихся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A0E1E62-7CEE-4C47-A9AB-B001848962ED}"/>
              </a:ext>
            </a:extLst>
          </p:cNvPr>
          <p:cNvSpPr/>
          <p:nvPr/>
        </p:nvSpPr>
        <p:spPr>
          <a:xfrm>
            <a:off x="3926109" y="1333083"/>
            <a:ext cx="1921584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Руководитель ОУ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087A67-C031-4843-B348-4B7C1B86E602}"/>
              </a:ext>
            </a:extLst>
          </p:cNvPr>
          <p:cNvSpPr/>
          <p:nvPr/>
        </p:nvSpPr>
        <p:spPr>
          <a:xfrm>
            <a:off x="3926110" y="1906215"/>
            <a:ext cx="1921584" cy="3693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Родители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3644F37-65AC-4433-9295-30E7D928A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6813" y="1317884"/>
            <a:ext cx="374905" cy="3697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7AFDC2-79CB-4885-99A3-9C8CEBF9268A}"/>
              </a:ext>
            </a:extLst>
          </p:cNvPr>
          <p:cNvSpPr txBox="1"/>
          <p:nvPr/>
        </p:nvSpPr>
        <p:spPr>
          <a:xfrm>
            <a:off x="2985237" y="132615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/ СМС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D346D6-0982-4C69-B055-FB220B7B1D57}"/>
              </a:ext>
            </a:extLst>
          </p:cNvPr>
          <p:cNvSpPr/>
          <p:nvPr/>
        </p:nvSpPr>
        <p:spPr>
          <a:xfrm>
            <a:off x="1914533" y="3153036"/>
            <a:ext cx="20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Сопровождающий:</a:t>
            </a:r>
          </a:p>
        </p:txBody>
      </p:sp>
    </p:spTree>
    <p:extLst>
      <p:ext uri="{BB962C8B-B14F-4D97-AF65-F5344CB8AC3E}">
        <p14:creationId xmlns:p14="http://schemas.microsoft.com/office/powerpoint/2010/main" val="379765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DA68E-81F9-3472-F80D-A732810E1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62D871-7105-A1A1-DC2B-8DFEF046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845" y="919260"/>
            <a:ext cx="9994665" cy="43032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000" i="0" dirty="0">
                <a:effectLst/>
              </a:rPr>
              <a:t>1. Знакомство с угрозами (три вида опасности)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000" dirty="0"/>
              <a:t>2. Действия дома: </a:t>
            </a:r>
          </a:p>
          <a:p>
            <a:pPr marL="2043113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К</a:t>
            </a:r>
            <a:r>
              <a:rPr lang="ru-RU" sz="2000" i="0" dirty="0">
                <a:effectLst/>
              </a:rPr>
              <a:t>уда прятаться (правило «двух стен»), запрет на пользования лифтом,                       помощь другим;</a:t>
            </a:r>
          </a:p>
          <a:p>
            <a:pPr marL="2043113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Практическое задание </a:t>
            </a:r>
            <a:r>
              <a:rPr lang="ru-RU" sz="2000" b="1" dirty="0"/>
              <a:t>«Найди безопасное место в квартире»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000" dirty="0"/>
              <a:t>3. Действия при обнаружении БПЛА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000" dirty="0"/>
              <a:t>4. Действия на улице / в транспорте</a:t>
            </a:r>
          </a:p>
          <a:p>
            <a:pPr marL="2043113" indent="-34290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 Практическое задание </a:t>
            </a:r>
            <a:r>
              <a:rPr lang="ru-RU" sz="2000" b="1" dirty="0"/>
              <a:t>«Карта безопасных укрытий микрорайона»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000" dirty="0"/>
              <a:t>5. Практическое задание «Диктор и спасатели»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ru-RU" sz="2000" dirty="0"/>
              <a:t>6. Раздача паспортов\памяток и их заполнение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F1B10-4DCA-E2A7-61BD-C95D1E2D62AE}"/>
              </a:ext>
            </a:extLst>
          </p:cNvPr>
          <p:cNvSpPr txBox="1"/>
          <p:nvPr/>
        </p:nvSpPr>
        <p:spPr>
          <a:xfrm>
            <a:off x="1491916" y="334485"/>
            <a:ext cx="10700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ПРОВЕДИТЕ БЕСЕДУ С ДЕТЬМИ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3A5D-EB42-EC3C-F342-038839F83D93}"/>
              </a:ext>
            </a:extLst>
          </p:cNvPr>
          <p:cNvSpPr txBox="1"/>
          <p:nvPr/>
        </p:nvSpPr>
        <p:spPr>
          <a:xfrm>
            <a:off x="621632" y="5499574"/>
            <a:ext cx="4570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Знать: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Три сигнала и алгоритм действий при них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Где спрятаться дома и на улице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Номер 112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EAA69-492E-68C1-AA55-7A005761AB62}"/>
              </a:ext>
            </a:extLst>
          </p:cNvPr>
          <p:cNvSpPr txBox="1"/>
          <p:nvPr/>
        </p:nvSpPr>
        <p:spPr>
          <a:xfrm>
            <a:off x="6921338" y="5499573"/>
            <a:ext cx="4649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Уметь: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Различать сигналы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Быстро найти укрытие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Позвонить в 112 и сообщить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212756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2E5650C3-35E1-4DB2-AC28-737021A11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260648"/>
            <a:ext cx="455793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2C9C8-04C9-4C2B-84E4-DA23A4FC89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7" y="3681223"/>
            <a:ext cx="517457" cy="4680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7F5C23-69E3-44B2-8C0D-291B00382A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9" y="4160699"/>
            <a:ext cx="517457" cy="4680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9AAD23-F3FE-48ED-95D8-23E327D55B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961" y="3470150"/>
            <a:ext cx="517457" cy="468052"/>
          </a:xfrm>
          <a:prstGeom prst="rect">
            <a:avLst/>
          </a:prstGeom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B11F7C4D-64E5-84A6-04B0-5F2D464F4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7837" y="5167528"/>
            <a:ext cx="2523562" cy="14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FDC3AA05-65CF-C2EA-DEC8-33D89F2D6C91}"/>
              </a:ext>
            </a:extLst>
          </p:cNvPr>
          <p:cNvSpPr txBox="1">
            <a:spLocks/>
          </p:cNvSpPr>
          <p:nvPr/>
        </p:nvSpPr>
        <p:spPr>
          <a:xfrm>
            <a:off x="903394" y="230337"/>
            <a:ext cx="4032448" cy="374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Укрытие по правилу «двух стен»: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Правило «</a:t>
            </a:r>
            <a:r>
              <a:rPr lang="ru-RU" sz="1600" dirty="0" err="1">
                <a:solidFill>
                  <a:prstClr val="black"/>
                </a:solidFill>
                <a:latin typeface="Calibri"/>
              </a:rPr>
              <a:t>дв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ух стен» описывает безопасное помещение в доме, в котором можно скрыться от выстрелов и взрывов. Между человеком и улицей должно быть минимум две стены.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Первая стена берет на себя силу взрыва – разрушиться может окно или вся стена. Вторая стена принимает на себя осколки.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Самым безопасным местом в доме является комната за двумя стенами от улицы и без окон: коридор, прихожая, ванная, туалет.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7710E-5C49-4858-97C4-5F9826DCF078}"/>
              </a:ext>
            </a:extLst>
          </p:cNvPr>
          <p:cNvSpPr txBox="1"/>
          <p:nvPr/>
        </p:nvSpPr>
        <p:spPr>
          <a:xfrm>
            <a:off x="10293896" y="11663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817254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1971</Words>
  <Application>Microsoft Office PowerPoint</Application>
  <PresentationFormat>Широкоэкранный</PresentationFormat>
  <Paragraphs>215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Graphik RBC LC</vt:lpstr>
      <vt:lpstr>Inter</vt:lpstr>
      <vt:lpstr>Nunito Sans 10pt</vt:lpstr>
      <vt:lpstr>Times New Roman</vt:lpstr>
      <vt:lpstr>Wingdings</vt:lpstr>
      <vt:lpstr>Тема Office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 о проведенных и планируемых работ по развитию ОО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Действий обучающихся при угрозе ракетной опасности/ опасности атаки БПЛА на пути следования обучающихся в школу</dc:title>
  <dc:creator>Сами Нишонов</dc:creator>
  <cp:lastModifiedBy>Директор</cp:lastModifiedBy>
  <cp:revision>229</cp:revision>
  <dcterms:created xsi:type="dcterms:W3CDTF">2026-05-09T06:14:08Z</dcterms:created>
  <dcterms:modified xsi:type="dcterms:W3CDTF">2026-05-19T07:36:40Z</dcterms:modified>
</cp:coreProperties>
</file>